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643" r:id="rId3"/>
    <p:sldId id="715" r:id="rId5"/>
    <p:sldId id="716" r:id="rId6"/>
    <p:sldId id="720" r:id="rId7"/>
    <p:sldId id="717" r:id="rId8"/>
    <p:sldId id="718" r:id="rId9"/>
    <p:sldId id="719" r:id="rId10"/>
    <p:sldId id="714" r:id="rId11"/>
    <p:sldId id="596" r:id="rId12"/>
    <p:sldId id="685" r:id="rId13"/>
    <p:sldId id="686" r:id="rId14"/>
    <p:sldId id="687" r:id="rId15"/>
    <p:sldId id="689" r:id="rId16"/>
    <p:sldId id="577" r:id="rId17"/>
    <p:sldId id="564" r:id="rId18"/>
    <p:sldId id="570" r:id="rId19"/>
    <p:sldId id="568" r:id="rId20"/>
    <p:sldId id="571" r:id="rId21"/>
    <p:sldId id="572" r:id="rId22"/>
    <p:sldId id="574" r:id="rId23"/>
    <p:sldId id="567" r:id="rId24"/>
    <p:sldId id="590" r:id="rId25"/>
    <p:sldId id="591" r:id="rId26"/>
    <p:sldId id="592" r:id="rId27"/>
    <p:sldId id="690" r:id="rId28"/>
    <p:sldId id="626" r:id="rId29"/>
    <p:sldId id="640" r:id="rId30"/>
    <p:sldId id="629" r:id="rId31"/>
    <p:sldId id="627" r:id="rId32"/>
    <p:sldId id="632" r:id="rId33"/>
    <p:sldId id="631" r:id="rId34"/>
    <p:sldId id="641" r:id="rId35"/>
    <p:sldId id="636" r:id="rId36"/>
    <p:sldId id="637" r:id="rId37"/>
    <p:sldId id="639" r:id="rId38"/>
    <p:sldId id="638" r:id="rId39"/>
    <p:sldId id="755" r:id="rId40"/>
    <p:sldId id="756" r:id="rId41"/>
    <p:sldId id="757" r:id="rId42"/>
    <p:sldId id="642" r:id="rId43"/>
    <p:sldId id="758" r:id="rId44"/>
    <p:sldId id="759" r:id="rId45"/>
    <p:sldId id="760" r:id="rId46"/>
    <p:sldId id="761" r:id="rId47"/>
    <p:sldId id="762" r:id="rId48"/>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showGuides="1">
      <p:cViewPr varScale="1">
        <p:scale>
          <a:sx n="162" d="100"/>
          <a:sy n="162" d="100"/>
        </p:scale>
        <p:origin x="100" y="156"/>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36000" cy="36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tags" Target="tags/tag76.xml"/><Relationship Id="rId52" Type="http://schemas.openxmlformats.org/officeDocument/2006/relationships/commentAuthors" Target="commentAuthors.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a:p>
            <a:endParaRPr lang="zh-CN" altLang="en-US"/>
          </a:p>
          <a:p>
            <a:r>
              <a:rPr lang="zh-CN" altLang="en-US">
                <a:sym typeface="+mn-ea"/>
              </a:rPr>
              <a:t>每个像素选择相应的3D位置的数据依赖数量，</a:t>
            </a:r>
            <a:endParaRPr lang="zh-CN" altLang="en-US"/>
          </a:p>
          <a:p>
            <a:endParaRPr lang="zh-CN" altLang="en-US"/>
          </a:p>
          <a:p>
            <a:r>
              <a:rPr lang="zh-CN" altLang="en-US">
                <a:sym typeface="+mn-ea"/>
              </a:rPr>
              <a:t>并使用PnP-RANSAC算法的一个鲁棒和高效的变体估计可</a:t>
            </a:r>
            <a:endParaRPr lang="zh-CN" altLang="en-US"/>
          </a:p>
          <a:p>
            <a:r>
              <a:rPr lang="zh-CN" altLang="en-US">
                <a:sym typeface="+mn-ea"/>
              </a:rPr>
              <a:t>能的多个对象实例的姿态。</a:t>
            </a:r>
            <a:endParaRPr lang="zh-CN" altLang="en-US"/>
          </a:p>
          <a:p>
            <a:endParaRPr lang="zh-CN" altLang="en-US"/>
          </a:p>
          <a:p>
            <a:r>
              <a:rPr lang="zh-CN" altLang="en-US"/>
              <a:t> EPOS本质上也是一种基于2D-3D稠密对应的6D位姿估计方法，</a:t>
            </a:r>
            <a:endParaRPr lang="zh-CN" altLang="en-US"/>
          </a:p>
          <a:p>
            <a:r>
              <a:rPr lang="zh-CN" altLang="en-US"/>
              <a:t>只不过它不是直接回归得到物体图像区域某像素对应的归一化的三维坐标点，</a:t>
            </a:r>
            <a:br>
              <a:rPr lang="zh-CN" altLang="en-US"/>
            </a:br>
            <a:r>
              <a:rPr lang="zh-CN" altLang="en-US"/>
              <a:t>而是将物体三维模型表面分割成一定数量的面片，这样在确定2D-3D对应关系时，</a:t>
            </a:r>
            <a:endParaRPr lang="zh-CN" altLang="en-US"/>
          </a:p>
          <a:p>
            <a:r>
              <a:rPr lang="zh-CN" altLang="en-US"/>
              <a:t>首先是确定二维像素点对应的面片(这是一个分类问题)，</a:t>
            </a:r>
            <a:endParaRPr lang="zh-CN" altLang="en-US"/>
          </a:p>
          <a:p>
            <a:r>
              <a:rPr lang="zh-CN" altLang="en-US"/>
              <a:t>然后再回归得到三维点相对于该面片局部坐标系的坐标。</a:t>
            </a:r>
            <a:endParaRPr lang="zh-CN" altLang="en-US"/>
          </a:p>
          <a:p>
            <a:endParaRPr lang="zh-CN" altLang="en-US"/>
          </a:p>
          <a:p>
            <a:r>
              <a:rPr lang="zh-CN" altLang="en-US"/>
              <a:t>这种间接地确定2D-3D对应关系的方法还有一个好处就是考虑了目标物体是对称物体时的多对多的关系(这里的多对多指的是图像中对称物体的某一个像素可能对应了多个三维模型点，并且三维模型上的一点也可能对应了多个图像上的点</a:t>
            </a:r>
            <a:endParaRPr lang="zh-CN" altLang="en-US"/>
          </a:p>
          <a:p>
            <a:endParaRPr lang="zh-CN" altLang="en-US"/>
          </a:p>
          <a:p>
            <a:r>
              <a:rPr lang="zh-CN" altLang="en-US">
                <a:sym typeface="+mn-ea"/>
              </a:rPr>
              <a:t>EPOS本质上也是一种基于2D-3D稠密对应的6D位姿估计方法，只不过它不是直接回归得到物体图像区域某像素对应的归一化的三维坐标点，而是将物体三维模型表面分割成一定数量的面片，这样</a:t>
            </a:r>
            <a:r>
              <a:rPr lang="zh-CN" altLang="en-US">
                <a:solidFill>
                  <a:schemeClr val="accent6">
                    <a:lumMod val="50000"/>
                  </a:schemeClr>
                </a:solidFill>
                <a:sym typeface="+mn-ea"/>
              </a:rPr>
              <a:t>在确定2D-3D对应关系时，首先是确定二维像素点对应的面片(这是一个分类问题)，然后再回归得到三维点相对于该面片局部坐标系的坐标。</a:t>
            </a:r>
            <a:endParaRPr lang="zh-CN" altLang="en-US">
              <a:solidFill>
                <a:schemeClr val="accent6">
                  <a:lumMod val="50000"/>
                </a:schemeClr>
              </a:solidFill>
            </a:endParaRPr>
          </a:p>
          <a:p>
            <a:endParaRPr lang="zh-CN" altLang="en-US"/>
          </a:p>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a:p>
            <a:endParaRPr lang="zh-CN" altLang="en-US"/>
          </a:p>
          <a:p>
            <a:r>
              <a:rPr lang="zh-CN" altLang="en-US">
                <a:sym typeface="+mn-ea"/>
              </a:rPr>
              <a:t>每个像素选择相应的3D位置的数据依赖数量，</a:t>
            </a:r>
            <a:endParaRPr lang="zh-CN" altLang="en-US"/>
          </a:p>
          <a:p>
            <a:endParaRPr lang="zh-CN" altLang="en-US"/>
          </a:p>
          <a:p>
            <a:r>
              <a:rPr lang="zh-CN" altLang="en-US">
                <a:sym typeface="+mn-ea"/>
              </a:rPr>
              <a:t>并使用PnP-RANSAC算法的一个鲁棒和高效的变体估计可</a:t>
            </a:r>
            <a:endParaRPr lang="zh-CN" altLang="en-US"/>
          </a:p>
          <a:p>
            <a:r>
              <a:rPr lang="zh-CN" altLang="en-US">
                <a:sym typeface="+mn-ea"/>
              </a:rPr>
              <a:t>能的多个对象实例的姿态。</a:t>
            </a:r>
            <a:endParaRPr lang="zh-CN" altLang="en-US"/>
          </a:p>
          <a:p>
            <a:endParaRPr lang="zh-CN" altLang="en-US"/>
          </a:p>
          <a:p>
            <a:r>
              <a:rPr lang="zh-CN" altLang="en-US"/>
              <a:t> EPOS本质上也是一种基于2D-3D稠密对应的6D位姿估计方法，</a:t>
            </a:r>
            <a:endParaRPr lang="zh-CN" altLang="en-US"/>
          </a:p>
          <a:p>
            <a:r>
              <a:rPr lang="zh-CN" altLang="en-US"/>
              <a:t>只不过它不是直接回归得到物体图像区域某像素对应的归一化的三维坐标点，</a:t>
            </a:r>
            <a:br>
              <a:rPr lang="zh-CN" altLang="en-US"/>
            </a:br>
            <a:r>
              <a:rPr lang="zh-CN" altLang="en-US"/>
              <a:t>而是将物体三维模型表面分割成一定数量的面片，这样在确定2D-3D对应关系时，</a:t>
            </a:r>
            <a:endParaRPr lang="zh-CN" altLang="en-US"/>
          </a:p>
          <a:p>
            <a:r>
              <a:rPr lang="zh-CN" altLang="en-US"/>
              <a:t>首先是确定二维像素点对应的面片(这是一个分类问题)，</a:t>
            </a:r>
            <a:endParaRPr lang="zh-CN" altLang="en-US"/>
          </a:p>
          <a:p>
            <a:r>
              <a:rPr lang="zh-CN" altLang="en-US"/>
              <a:t>然后再回归得到三维点相对于该面片局部坐标系的坐标。</a:t>
            </a:r>
            <a:endParaRPr lang="zh-CN" altLang="en-US"/>
          </a:p>
          <a:p>
            <a:endParaRPr lang="zh-CN" altLang="en-US"/>
          </a:p>
          <a:p>
            <a:r>
              <a:rPr lang="zh-CN" altLang="en-US"/>
              <a:t>这种间接地确定2D-3D对应关系的方法还有一个好处就是考虑了目标物体是对称物体时的多对多的关系(这里的多对多指的是图像中对称物体的某一个像素可能对应了多个三维模型点，并且三维模型上的一点也可能对应了多个图像上的点</a:t>
            </a:r>
            <a:endParaRPr lang="zh-CN" altLang="en-US"/>
          </a:p>
          <a:p>
            <a:endParaRPr lang="zh-CN" altLang="en-US"/>
          </a:p>
          <a:p>
            <a:r>
              <a:rPr lang="zh-CN" altLang="en-US">
                <a:sym typeface="+mn-ea"/>
              </a:rPr>
              <a:t>EPOS本质上也是一种基于2D-3D稠密对应的6D位姿估计方法，只不过它不是直接回归得到物体图像区域某像素对应的归一化的三维坐标点，而是将物体三维模型表面分割成一定数量的面片，这样</a:t>
            </a:r>
            <a:r>
              <a:rPr lang="zh-CN" altLang="en-US">
                <a:solidFill>
                  <a:schemeClr val="accent6">
                    <a:lumMod val="50000"/>
                  </a:schemeClr>
                </a:solidFill>
                <a:sym typeface="+mn-ea"/>
              </a:rPr>
              <a:t>在确定2D-3D对应关系时，首先是确定二维像素点对应的面片(这是一个分类问题)，然后再回归得到三维点相对于该面片局部坐标系的坐标。</a:t>
            </a:r>
            <a:endParaRPr lang="zh-CN" altLang="en-US">
              <a:solidFill>
                <a:schemeClr val="accent6">
                  <a:lumMod val="50000"/>
                </a:schemeClr>
              </a:solidFill>
            </a:endParaRPr>
          </a:p>
          <a:p>
            <a:endParaRPr lang="zh-CN" altLang="en-US"/>
          </a:p>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a:p>
            <a:endParaRPr lang="zh-CN" altLang="en-US"/>
          </a:p>
          <a:p>
            <a:r>
              <a:rPr lang="zh-CN" altLang="en-US">
                <a:sym typeface="+mn-ea"/>
              </a:rPr>
              <a:t>每个像素选择相应的3D位置的数据依赖数量，</a:t>
            </a:r>
            <a:endParaRPr lang="zh-CN" altLang="en-US"/>
          </a:p>
          <a:p>
            <a:endParaRPr lang="zh-CN" altLang="en-US"/>
          </a:p>
          <a:p>
            <a:r>
              <a:rPr lang="zh-CN" altLang="en-US">
                <a:sym typeface="+mn-ea"/>
              </a:rPr>
              <a:t>并使用PnP-RANSAC算法的一个鲁棒和高效的变体估计可</a:t>
            </a:r>
            <a:endParaRPr lang="zh-CN" altLang="en-US"/>
          </a:p>
          <a:p>
            <a:r>
              <a:rPr lang="zh-CN" altLang="en-US">
                <a:sym typeface="+mn-ea"/>
              </a:rPr>
              <a:t>能的多个对象实例的姿态。</a:t>
            </a:r>
            <a:endParaRPr lang="zh-CN" altLang="en-US"/>
          </a:p>
          <a:p>
            <a:endParaRPr lang="zh-CN" altLang="en-US"/>
          </a:p>
          <a:p>
            <a:r>
              <a:rPr lang="zh-CN" altLang="en-US"/>
              <a:t> EPOS本质上也是一种基于2D-3D稠密对应的6D位姿估计方法，</a:t>
            </a:r>
            <a:endParaRPr lang="zh-CN" altLang="en-US"/>
          </a:p>
          <a:p>
            <a:r>
              <a:rPr lang="zh-CN" altLang="en-US"/>
              <a:t>只不过它不是直接回归得到物体图像区域某像素对应的归一化的三维坐标点，</a:t>
            </a:r>
            <a:br>
              <a:rPr lang="zh-CN" altLang="en-US"/>
            </a:br>
            <a:r>
              <a:rPr lang="zh-CN" altLang="en-US"/>
              <a:t>而是将物体三维模型表面分割成一定数量的面片，这样在确定2D-3D对应关系时，</a:t>
            </a:r>
            <a:endParaRPr lang="zh-CN" altLang="en-US"/>
          </a:p>
          <a:p>
            <a:r>
              <a:rPr lang="zh-CN" altLang="en-US"/>
              <a:t>首先是确定二维像素点对应的面片(这是一个分类问题)，</a:t>
            </a:r>
            <a:endParaRPr lang="zh-CN" altLang="en-US"/>
          </a:p>
          <a:p>
            <a:r>
              <a:rPr lang="zh-CN" altLang="en-US"/>
              <a:t>然后再回归得到三维点相对于该面片局部坐标系的坐标。</a:t>
            </a:r>
            <a:endParaRPr lang="zh-CN" altLang="en-US"/>
          </a:p>
          <a:p>
            <a:endParaRPr lang="zh-CN" altLang="en-US"/>
          </a:p>
          <a:p>
            <a:r>
              <a:rPr lang="zh-CN" altLang="en-US"/>
              <a:t>这种间接地确定2D-3D对应关系的方法还有一个好处就是考虑了目标物体是对称物体时的多对多的关系(这里的多对多指的是图像中对称物体的某一个像素可能对应了多个三维模型点，并且三维模型上的一点也可能对应了多个图像上的点</a:t>
            </a:r>
            <a:endParaRPr lang="zh-CN" altLang="en-US"/>
          </a:p>
          <a:p>
            <a:endParaRPr lang="zh-CN" altLang="en-US"/>
          </a:p>
          <a:p>
            <a:r>
              <a:rPr lang="zh-CN" altLang="en-US">
                <a:sym typeface="+mn-ea"/>
              </a:rPr>
              <a:t>EPOS本质上也是一种基于2D-3D稠密对应的6D位姿估计方法，只不过它不是直接回归得到物体图像区域某像素对应的归一化的三维坐标点，而是将物体三维模型表面分割成一定数量的面片，这样</a:t>
            </a:r>
            <a:r>
              <a:rPr lang="zh-CN" altLang="en-US">
                <a:solidFill>
                  <a:schemeClr val="accent6">
                    <a:lumMod val="50000"/>
                  </a:schemeClr>
                </a:solidFill>
                <a:sym typeface="+mn-ea"/>
              </a:rPr>
              <a:t>在确定2D-3D对应关系时，首先是确定二维像素点对应的面片(这是一个分类问题)，然后再回归得到三维点相对于该面片局部坐标系的坐标。</a:t>
            </a:r>
            <a:endParaRPr lang="zh-CN" altLang="en-US">
              <a:solidFill>
                <a:schemeClr val="accent6">
                  <a:lumMod val="50000"/>
                </a:schemeClr>
              </a:solidFill>
            </a:endParaRPr>
          </a:p>
          <a:p>
            <a:endParaRPr lang="zh-CN" altLang="en-US"/>
          </a:p>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a:p>
            <a:endParaRPr lang="zh-CN" altLang="en-US"/>
          </a:p>
          <a:p>
            <a:r>
              <a:rPr lang="zh-CN" altLang="en-US">
                <a:sym typeface="+mn-ea"/>
              </a:rPr>
              <a:t>每个像素选择相应的3D位置的数据依赖数量，</a:t>
            </a:r>
            <a:endParaRPr lang="zh-CN" altLang="en-US"/>
          </a:p>
          <a:p>
            <a:endParaRPr lang="zh-CN" altLang="en-US"/>
          </a:p>
          <a:p>
            <a:r>
              <a:rPr lang="zh-CN" altLang="en-US">
                <a:sym typeface="+mn-ea"/>
              </a:rPr>
              <a:t>并使用PnP-RANSAC算法的一个鲁棒和高效的变体估计可</a:t>
            </a:r>
            <a:endParaRPr lang="zh-CN" altLang="en-US"/>
          </a:p>
          <a:p>
            <a:r>
              <a:rPr lang="zh-CN" altLang="en-US">
                <a:sym typeface="+mn-ea"/>
              </a:rPr>
              <a:t>能的多个对象实例的姿态。</a:t>
            </a:r>
            <a:endParaRPr lang="zh-CN" altLang="en-US"/>
          </a:p>
          <a:p>
            <a:endParaRPr lang="zh-CN" altLang="en-US"/>
          </a:p>
          <a:p>
            <a:r>
              <a:rPr lang="zh-CN" altLang="en-US"/>
              <a:t> EPOS本质上也是一种基于2D-3D稠密对应的6D位姿估计方法，</a:t>
            </a:r>
            <a:endParaRPr lang="zh-CN" altLang="en-US"/>
          </a:p>
          <a:p>
            <a:r>
              <a:rPr lang="zh-CN" altLang="en-US"/>
              <a:t>只不过它不是直接回归得到物体图像区域某像素对应的归一化的三维坐标点，</a:t>
            </a:r>
            <a:br>
              <a:rPr lang="zh-CN" altLang="en-US"/>
            </a:br>
            <a:r>
              <a:rPr lang="zh-CN" altLang="en-US"/>
              <a:t>而是将物体三维模型表面分割成一定数量的面片，这样在确定2D-3D对应关系时，</a:t>
            </a:r>
            <a:endParaRPr lang="zh-CN" altLang="en-US"/>
          </a:p>
          <a:p>
            <a:r>
              <a:rPr lang="zh-CN" altLang="en-US"/>
              <a:t>首先是确定二维像素点对应的面片(这是一个分类问题)，</a:t>
            </a:r>
            <a:endParaRPr lang="zh-CN" altLang="en-US"/>
          </a:p>
          <a:p>
            <a:r>
              <a:rPr lang="zh-CN" altLang="en-US"/>
              <a:t>然后再回归得到三维点相对于该面片局部坐标系的坐标。</a:t>
            </a:r>
            <a:endParaRPr lang="zh-CN" altLang="en-US"/>
          </a:p>
          <a:p>
            <a:endParaRPr lang="zh-CN" altLang="en-US"/>
          </a:p>
          <a:p>
            <a:r>
              <a:rPr lang="zh-CN" altLang="en-US"/>
              <a:t>这种间接地确定2D-3D对应关系的方法还有一个好处就是考虑了目标物体是对称物体时的多对多的关系(这里的多对多指的是图像中对称物体的某一个像素可能对应了多个三维模型点，并且三维模型上的一点也可能对应了多个图像上的点</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a:p>
            <a:endParaRPr lang="zh-CN" altLang="en-US"/>
          </a:p>
          <a:p>
            <a:r>
              <a:rPr lang="zh-CN" altLang="en-US">
                <a:sym typeface="+mn-ea"/>
              </a:rPr>
              <a:t>每个像素选择相应的3D位置的数据依赖数量，</a:t>
            </a:r>
            <a:endParaRPr lang="zh-CN" altLang="en-US"/>
          </a:p>
          <a:p>
            <a:endParaRPr lang="zh-CN" altLang="en-US"/>
          </a:p>
          <a:p>
            <a:r>
              <a:rPr lang="zh-CN" altLang="en-US">
                <a:sym typeface="+mn-ea"/>
              </a:rPr>
              <a:t>并使用PnP-RANSAC算法的一个鲁棒和高效的变体估计可</a:t>
            </a:r>
            <a:endParaRPr lang="zh-CN" altLang="en-US"/>
          </a:p>
          <a:p>
            <a:r>
              <a:rPr lang="zh-CN" altLang="en-US">
                <a:sym typeface="+mn-ea"/>
              </a:rPr>
              <a:t>能的多个对象实例的姿态。</a:t>
            </a:r>
            <a:endParaRPr lang="zh-CN" altLang="en-US"/>
          </a:p>
          <a:p>
            <a:endParaRPr lang="zh-CN" altLang="en-US"/>
          </a:p>
          <a:p>
            <a:r>
              <a:rPr lang="zh-CN" altLang="en-US"/>
              <a:t> EPOS本质上也是一种基于2D-3D稠密对应的6D位姿估计方法，</a:t>
            </a:r>
            <a:endParaRPr lang="zh-CN" altLang="en-US"/>
          </a:p>
          <a:p>
            <a:r>
              <a:rPr lang="zh-CN" altLang="en-US"/>
              <a:t>只不过它不是直接回归得到物体图像区域某像素对应的归一化的三维坐标点，</a:t>
            </a:r>
            <a:br>
              <a:rPr lang="zh-CN" altLang="en-US"/>
            </a:br>
            <a:r>
              <a:rPr lang="zh-CN" altLang="en-US"/>
              <a:t>而是将物体三维模型表面分割成一定数量的面片，这样在确定2D-3D对应关系时，</a:t>
            </a:r>
            <a:endParaRPr lang="zh-CN" altLang="en-US"/>
          </a:p>
          <a:p>
            <a:r>
              <a:rPr lang="zh-CN" altLang="en-US"/>
              <a:t>首先是确定二维像素点对应的面片(这是一个分类问题)，</a:t>
            </a:r>
            <a:endParaRPr lang="zh-CN" altLang="en-US"/>
          </a:p>
          <a:p>
            <a:r>
              <a:rPr lang="zh-CN" altLang="en-US"/>
              <a:t>然后再回归得到三维点相对于该面片局部坐标系的坐标。</a:t>
            </a:r>
            <a:endParaRPr lang="zh-CN" altLang="en-US"/>
          </a:p>
          <a:p>
            <a:endParaRPr lang="zh-CN" altLang="en-US"/>
          </a:p>
          <a:p>
            <a:r>
              <a:rPr lang="zh-CN" altLang="en-US"/>
              <a:t>这种间接地确定2D-3D对应关系的方法还有一个好处就是考虑了目标物体是对称物体时的多对多的关系(这里的多对多指的是图像中对称物体的某一个像素可能对应了多个三维模型点，并且三维模型上的一点也可能对应了多个图像上的点</a:t>
            </a:r>
            <a:endParaRPr lang="zh-CN" altLang="en-US"/>
          </a:p>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a:p>
            <a:endParaRPr lang="zh-CN" altLang="en-US"/>
          </a:p>
          <a:p>
            <a:r>
              <a:rPr lang="zh-CN" altLang="en-US">
                <a:sym typeface="+mn-ea"/>
              </a:rPr>
              <a:t>每个像素选择相应的3D位置的数据依赖数量，</a:t>
            </a:r>
            <a:endParaRPr lang="zh-CN" altLang="en-US"/>
          </a:p>
          <a:p>
            <a:endParaRPr lang="zh-CN" altLang="en-US"/>
          </a:p>
          <a:p>
            <a:r>
              <a:rPr lang="zh-CN" altLang="en-US">
                <a:sym typeface="+mn-ea"/>
              </a:rPr>
              <a:t>并使用PnP-RANSAC算法的一个鲁棒和高效的变体估计可</a:t>
            </a:r>
            <a:endParaRPr lang="zh-CN" altLang="en-US"/>
          </a:p>
          <a:p>
            <a:r>
              <a:rPr lang="zh-CN" altLang="en-US">
                <a:sym typeface="+mn-ea"/>
              </a:rPr>
              <a:t>能的多个对象实例的姿态。</a:t>
            </a:r>
            <a:endParaRPr lang="zh-CN" altLang="en-US"/>
          </a:p>
          <a:p>
            <a:endParaRPr lang="zh-CN" altLang="en-US"/>
          </a:p>
          <a:p>
            <a:r>
              <a:rPr lang="zh-CN" altLang="en-US"/>
              <a:t> EPOS本质上也是一种基于2D-3D稠密对应的6D位姿估计方法，</a:t>
            </a:r>
            <a:endParaRPr lang="zh-CN" altLang="en-US"/>
          </a:p>
          <a:p>
            <a:r>
              <a:rPr lang="zh-CN" altLang="en-US"/>
              <a:t>只不过它不是直接回归得到物体图像区域某像素对应的归一化的三维坐标点，</a:t>
            </a:r>
            <a:br>
              <a:rPr lang="zh-CN" altLang="en-US"/>
            </a:br>
            <a:r>
              <a:rPr lang="zh-CN" altLang="en-US"/>
              <a:t>而是将物体三维模型表面分割成一定数量的面片，这样在确定2D-3D对应关系时，</a:t>
            </a:r>
            <a:endParaRPr lang="zh-CN" altLang="en-US"/>
          </a:p>
          <a:p>
            <a:r>
              <a:rPr lang="zh-CN" altLang="en-US"/>
              <a:t>首先是确定二维像素点对应的面片(这是一个分类问题)，</a:t>
            </a:r>
            <a:endParaRPr lang="zh-CN" altLang="en-US"/>
          </a:p>
          <a:p>
            <a:r>
              <a:rPr lang="zh-CN" altLang="en-US"/>
              <a:t>然后再回归得到三维点相对于该面片局部坐标系的坐标。</a:t>
            </a:r>
            <a:endParaRPr lang="zh-CN" altLang="en-US"/>
          </a:p>
          <a:p>
            <a:endParaRPr lang="zh-CN" altLang="en-US"/>
          </a:p>
          <a:p>
            <a:r>
              <a:rPr lang="zh-CN" altLang="en-US"/>
              <a:t>这种间接地确定2D-3D对应关系的方法还有一个好处就是考虑了目标物体是对称物体时的多对多的关系(这里的多对多指的是图像中对称物体的某一个像素可能对应了多个三维模型点，并且三维模型上的一点也可能对应了多个图像上的点</a:t>
            </a:r>
            <a:endParaRPr lang="zh-CN" altLang="en-US"/>
          </a:p>
          <a:p>
            <a:endParaRPr lang="zh-CN" altLang="en-US"/>
          </a:p>
          <a:p>
            <a:r>
              <a:rPr lang="zh-CN" altLang="en-US">
                <a:sym typeface="+mn-ea"/>
              </a:rPr>
              <a:t>EPOS本质上也是一种基于2D-3D稠密对应的6D位姿估计方法，只不过它不是直接回归得到物体图像区域某像素对应的归一化的三维坐标点，而是将物体三维模型表面分割成一定数量的面片，这样</a:t>
            </a:r>
            <a:r>
              <a:rPr lang="zh-CN" altLang="en-US">
                <a:solidFill>
                  <a:schemeClr val="accent6">
                    <a:lumMod val="50000"/>
                  </a:schemeClr>
                </a:solidFill>
                <a:sym typeface="+mn-ea"/>
              </a:rPr>
              <a:t>在确定2D-3D对应关系时，首先是确定二维像素点对应的面片(这是一个分类问题)，然后再回归得到三维点相对于该面片局部坐标系的坐标。</a:t>
            </a:r>
            <a:endParaRPr lang="zh-CN" altLang="en-US">
              <a:solidFill>
                <a:schemeClr val="accent6">
                  <a:lumMod val="50000"/>
                </a:schemeClr>
              </a:solidFill>
            </a:endParaRPr>
          </a:p>
          <a:p>
            <a:endParaRPr lang="zh-CN" altLang="en-US"/>
          </a:p>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a:p>
            <a:endParaRPr lang="zh-CN" altLang="en-US"/>
          </a:p>
          <a:p>
            <a:r>
              <a:rPr lang="zh-CN" altLang="en-US">
                <a:sym typeface="+mn-ea"/>
              </a:rPr>
              <a:t>每个像素选择相应的3D位置的数据依赖数量，</a:t>
            </a:r>
            <a:endParaRPr lang="zh-CN" altLang="en-US"/>
          </a:p>
          <a:p>
            <a:endParaRPr lang="zh-CN" altLang="en-US"/>
          </a:p>
          <a:p>
            <a:r>
              <a:rPr lang="zh-CN" altLang="en-US">
                <a:sym typeface="+mn-ea"/>
              </a:rPr>
              <a:t>并使用PnP-RANSAC算法的一个鲁棒和高效的变体估计可</a:t>
            </a:r>
            <a:endParaRPr lang="zh-CN" altLang="en-US"/>
          </a:p>
          <a:p>
            <a:r>
              <a:rPr lang="zh-CN" altLang="en-US">
                <a:sym typeface="+mn-ea"/>
              </a:rPr>
              <a:t>能的多个对象实例的姿态。</a:t>
            </a:r>
            <a:endParaRPr lang="zh-CN" altLang="en-US"/>
          </a:p>
          <a:p>
            <a:endParaRPr lang="zh-CN" altLang="en-US"/>
          </a:p>
          <a:p>
            <a:r>
              <a:rPr lang="zh-CN" altLang="en-US"/>
              <a:t> EPOS本质上也是一种基于2D-3D稠密对应的6D位姿估计方法，</a:t>
            </a:r>
            <a:endParaRPr lang="zh-CN" altLang="en-US"/>
          </a:p>
          <a:p>
            <a:r>
              <a:rPr lang="zh-CN" altLang="en-US"/>
              <a:t>只不过它不是直接回归得到物体图像区域某像素对应的归一化的三维坐标点，</a:t>
            </a:r>
            <a:br>
              <a:rPr lang="zh-CN" altLang="en-US"/>
            </a:br>
            <a:r>
              <a:rPr lang="zh-CN" altLang="en-US"/>
              <a:t>而是将物体三维模型表面分割成一定数量的面片，这样在确定2D-3D对应关系时，</a:t>
            </a:r>
            <a:endParaRPr lang="zh-CN" altLang="en-US"/>
          </a:p>
          <a:p>
            <a:r>
              <a:rPr lang="zh-CN" altLang="en-US"/>
              <a:t>首先是确定二维像素点对应的面片(这是一个分类问题)，</a:t>
            </a:r>
            <a:endParaRPr lang="zh-CN" altLang="en-US"/>
          </a:p>
          <a:p>
            <a:r>
              <a:rPr lang="zh-CN" altLang="en-US"/>
              <a:t>然后再回归得到三维点相对于该面片局部坐标系的坐标。</a:t>
            </a:r>
            <a:endParaRPr lang="zh-CN" altLang="en-US"/>
          </a:p>
          <a:p>
            <a:endParaRPr lang="zh-CN" altLang="en-US"/>
          </a:p>
          <a:p>
            <a:r>
              <a:rPr lang="zh-CN" altLang="en-US"/>
              <a:t>这种间接地确定2D-3D对应关系的方法还有一个好处就是考虑了目标物体是对称物体时的多对多的关系(这里的多对多指的是图像中对称物体的某一个像素可能对应了多个三维模型点，并且三维模型上的一点也可能对应了多个图像上的点</a:t>
            </a:r>
            <a:endParaRPr lang="zh-CN" altLang="en-US"/>
          </a:p>
          <a:p>
            <a:endParaRPr lang="zh-CN" altLang="en-US"/>
          </a:p>
          <a:p>
            <a:r>
              <a:rPr lang="zh-CN" altLang="en-US">
                <a:sym typeface="+mn-ea"/>
              </a:rPr>
              <a:t>EPOS本质上也是一种基于2D-3D稠密对应的6D位姿估计方法，只不过它不是直接回归得到物体图像区域某像素对应的归一化的三维坐标点，而是将物体三维模型表面分割成一定数量的面片，这样</a:t>
            </a:r>
            <a:r>
              <a:rPr lang="zh-CN" altLang="en-US">
                <a:solidFill>
                  <a:schemeClr val="accent6">
                    <a:lumMod val="50000"/>
                  </a:schemeClr>
                </a:solidFill>
                <a:sym typeface="+mn-ea"/>
              </a:rPr>
              <a:t>在确定2D-3D对应关系时，首先是确定二维像素点对应的面片(这是一个分类问题)，然后再回归得到三维点相对于该面片局部坐标系的坐标。</a:t>
            </a:r>
            <a:endParaRPr lang="zh-CN" altLang="en-US">
              <a:solidFill>
                <a:schemeClr val="accent6">
                  <a:lumMod val="50000"/>
                </a:schemeClr>
              </a:solidFill>
            </a:endParaRPr>
          </a:p>
          <a:p>
            <a:endParaRPr lang="zh-CN" altLang="en-US"/>
          </a:p>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a:p>
            <a:endParaRPr lang="zh-CN" altLang="en-US"/>
          </a:p>
          <a:p>
            <a:r>
              <a:rPr lang="zh-CN" altLang="en-US">
                <a:sym typeface="+mn-ea"/>
              </a:rPr>
              <a:t>每个像素选择相应的3D位置的数据依赖数量，</a:t>
            </a:r>
            <a:endParaRPr lang="zh-CN" altLang="en-US"/>
          </a:p>
          <a:p>
            <a:endParaRPr lang="zh-CN" altLang="en-US"/>
          </a:p>
          <a:p>
            <a:r>
              <a:rPr lang="zh-CN" altLang="en-US">
                <a:sym typeface="+mn-ea"/>
              </a:rPr>
              <a:t>并使用PnP-RANSAC算法的一个鲁棒和高效的变体估计可</a:t>
            </a:r>
            <a:endParaRPr lang="zh-CN" altLang="en-US"/>
          </a:p>
          <a:p>
            <a:r>
              <a:rPr lang="zh-CN" altLang="en-US">
                <a:sym typeface="+mn-ea"/>
              </a:rPr>
              <a:t>能的多个对象实例的姿态。</a:t>
            </a:r>
            <a:endParaRPr lang="zh-CN" altLang="en-US"/>
          </a:p>
          <a:p>
            <a:endParaRPr lang="zh-CN" altLang="en-US"/>
          </a:p>
          <a:p>
            <a:r>
              <a:rPr lang="zh-CN" altLang="en-US"/>
              <a:t> EPOS本质上也是一种基于2D-3D稠密对应的6D位姿估计方法，</a:t>
            </a:r>
            <a:endParaRPr lang="zh-CN" altLang="en-US"/>
          </a:p>
          <a:p>
            <a:r>
              <a:rPr lang="zh-CN" altLang="en-US"/>
              <a:t>只不过它不是直接回归得到物体图像区域某像素对应的归一化的三维坐标点，</a:t>
            </a:r>
            <a:br>
              <a:rPr lang="zh-CN" altLang="en-US"/>
            </a:br>
            <a:r>
              <a:rPr lang="zh-CN" altLang="en-US"/>
              <a:t>而是将物体三维模型表面分割成一定数量的面片，这样在确定2D-3D对应关系时，</a:t>
            </a:r>
            <a:endParaRPr lang="zh-CN" altLang="en-US"/>
          </a:p>
          <a:p>
            <a:r>
              <a:rPr lang="zh-CN" altLang="en-US"/>
              <a:t>首先是确定二维像素点对应的面片(这是一个分类问题)，</a:t>
            </a:r>
            <a:endParaRPr lang="zh-CN" altLang="en-US"/>
          </a:p>
          <a:p>
            <a:r>
              <a:rPr lang="zh-CN" altLang="en-US"/>
              <a:t>然后再回归得到三维点相对于该面片局部坐标系的坐标。</a:t>
            </a:r>
            <a:endParaRPr lang="zh-CN" altLang="en-US"/>
          </a:p>
          <a:p>
            <a:endParaRPr lang="zh-CN" altLang="en-US"/>
          </a:p>
          <a:p>
            <a:r>
              <a:rPr lang="zh-CN" altLang="en-US"/>
              <a:t>这种间接地确定2D-3D对应关系的方法还有一个好处就是考虑了目标物体是对称物体时的多对多的关系(这里的多对多指的是图像中对称物体的某一个像素可能对应了多个三维模型点，并且三维模型上的一点也可能对应了多个图像上的点</a:t>
            </a:r>
            <a:endParaRPr lang="zh-CN" altLang="en-US"/>
          </a:p>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a:p>
            <a:endParaRPr lang="zh-CN" altLang="en-US"/>
          </a:p>
          <a:p>
            <a:r>
              <a:rPr lang="zh-CN" altLang="en-US">
                <a:sym typeface="+mn-ea"/>
              </a:rPr>
              <a:t>每个像素选择相应的3D位置的数据依赖数量，</a:t>
            </a:r>
            <a:endParaRPr lang="zh-CN" altLang="en-US"/>
          </a:p>
          <a:p>
            <a:endParaRPr lang="zh-CN" altLang="en-US"/>
          </a:p>
          <a:p>
            <a:r>
              <a:rPr lang="zh-CN" altLang="en-US">
                <a:sym typeface="+mn-ea"/>
              </a:rPr>
              <a:t>并使用PnP-RANSAC算法的一个鲁棒和高效的变体估计可</a:t>
            </a:r>
            <a:endParaRPr lang="zh-CN" altLang="en-US"/>
          </a:p>
          <a:p>
            <a:r>
              <a:rPr lang="zh-CN" altLang="en-US">
                <a:sym typeface="+mn-ea"/>
              </a:rPr>
              <a:t>能的多个对象实例的姿态。</a:t>
            </a:r>
            <a:endParaRPr lang="zh-CN" altLang="en-US"/>
          </a:p>
          <a:p>
            <a:endParaRPr lang="zh-CN" altLang="en-US"/>
          </a:p>
          <a:p>
            <a:r>
              <a:rPr lang="zh-CN" altLang="en-US"/>
              <a:t> EPOS本质上也是一种基于2D-3D稠密对应的6D位姿估计方法，</a:t>
            </a:r>
            <a:endParaRPr lang="zh-CN" altLang="en-US"/>
          </a:p>
          <a:p>
            <a:r>
              <a:rPr lang="zh-CN" altLang="en-US"/>
              <a:t>只不过它不是直接回归得到物体图像区域某像素对应的归一化的三维坐标点，</a:t>
            </a:r>
            <a:br>
              <a:rPr lang="zh-CN" altLang="en-US"/>
            </a:br>
            <a:r>
              <a:rPr lang="zh-CN" altLang="en-US"/>
              <a:t>而是将物体三维模型表面分割成一定数量的面片，这样在确定2D-3D对应关系时，</a:t>
            </a:r>
            <a:endParaRPr lang="zh-CN" altLang="en-US"/>
          </a:p>
          <a:p>
            <a:r>
              <a:rPr lang="zh-CN" altLang="en-US"/>
              <a:t>首先是确定二维像素点对应的面片(这是一个分类问题)，</a:t>
            </a:r>
            <a:endParaRPr lang="zh-CN" altLang="en-US"/>
          </a:p>
          <a:p>
            <a:r>
              <a:rPr lang="zh-CN" altLang="en-US"/>
              <a:t>然后再回归得到三维点相对于该面片局部坐标系的坐标。</a:t>
            </a:r>
            <a:endParaRPr lang="zh-CN" altLang="en-US"/>
          </a:p>
          <a:p>
            <a:endParaRPr lang="zh-CN" altLang="en-US"/>
          </a:p>
          <a:p>
            <a:r>
              <a:rPr lang="zh-CN" altLang="en-US"/>
              <a:t>这种间接地确定2D-3D对应关系的方法还有一个好处就是考虑了目标物体是对称物体时的多对多的关系(这里的多对多指的是图像中对称物体的某一个像素可能对应了多个三维模型点，并且三维模型上的一点也可能对应了多个图像上的点</a:t>
            </a:r>
            <a:endParaRPr lang="zh-CN" altLang="en-US"/>
          </a:p>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a:p>
            <a:endParaRPr lang="zh-CN" altLang="en-US"/>
          </a:p>
          <a:p>
            <a:r>
              <a:rPr lang="zh-CN" altLang="en-US">
                <a:sym typeface="+mn-ea"/>
              </a:rPr>
              <a:t>每个像素选择相应的3D位置的数据依赖数量，</a:t>
            </a:r>
            <a:endParaRPr lang="zh-CN" altLang="en-US"/>
          </a:p>
          <a:p>
            <a:endParaRPr lang="zh-CN" altLang="en-US"/>
          </a:p>
          <a:p>
            <a:r>
              <a:rPr lang="zh-CN" altLang="en-US">
                <a:sym typeface="+mn-ea"/>
              </a:rPr>
              <a:t>并使用PnP-RANSAC算法的一个鲁棒和高效的变体估计可</a:t>
            </a:r>
            <a:endParaRPr lang="zh-CN" altLang="en-US"/>
          </a:p>
          <a:p>
            <a:r>
              <a:rPr lang="zh-CN" altLang="en-US">
                <a:sym typeface="+mn-ea"/>
              </a:rPr>
              <a:t>能的多个对象实例的姿态。</a:t>
            </a:r>
            <a:endParaRPr lang="zh-CN" altLang="en-US"/>
          </a:p>
          <a:p>
            <a:endParaRPr lang="zh-CN" altLang="en-US"/>
          </a:p>
          <a:p>
            <a:r>
              <a:rPr lang="zh-CN" altLang="en-US"/>
              <a:t> EPOS本质上也是一种基于2D-3D稠密对应的6D位姿估计方法，</a:t>
            </a:r>
            <a:endParaRPr lang="zh-CN" altLang="en-US"/>
          </a:p>
          <a:p>
            <a:r>
              <a:rPr lang="zh-CN" altLang="en-US"/>
              <a:t>只不过它不是直接回归得到物体图像区域某像素对应的归一化的三维坐标点，</a:t>
            </a:r>
            <a:br>
              <a:rPr lang="zh-CN" altLang="en-US"/>
            </a:br>
            <a:r>
              <a:rPr lang="zh-CN" altLang="en-US"/>
              <a:t>而是将物体三维模型表面分割成一定数量的面片，这样在确定2D-3D对应关系时，</a:t>
            </a:r>
            <a:endParaRPr lang="zh-CN" altLang="en-US"/>
          </a:p>
          <a:p>
            <a:r>
              <a:rPr lang="zh-CN" altLang="en-US"/>
              <a:t>首先是确定二维像素点对应的面片(这是一个分类问题)，</a:t>
            </a:r>
            <a:endParaRPr lang="zh-CN" altLang="en-US"/>
          </a:p>
          <a:p>
            <a:r>
              <a:rPr lang="zh-CN" altLang="en-US"/>
              <a:t>然后再回归得到三维点相对于该面片局部坐标系的坐标。</a:t>
            </a:r>
            <a:endParaRPr lang="zh-CN" altLang="en-US"/>
          </a:p>
          <a:p>
            <a:endParaRPr lang="zh-CN" altLang="en-US"/>
          </a:p>
          <a:p>
            <a:r>
              <a:rPr lang="zh-CN" altLang="en-US"/>
              <a:t>这种间接地确定2D-3D对应关系的方法还有一个好处就是考虑了目标物体是对称物体时的多对多的关系(这里的多对多指的是图像中对称物体的某一个像素可能对应了多个三维模型点，并且三维模型上的一点也可能对应了多个图像上的点</a:t>
            </a:r>
            <a:endParaRPr lang="zh-CN" altLang="en-US"/>
          </a:p>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a:p>
            <a:endParaRPr lang="zh-CN" altLang="en-US"/>
          </a:p>
          <a:p>
            <a:r>
              <a:rPr lang="zh-CN" altLang="en-US">
                <a:sym typeface="+mn-ea"/>
              </a:rPr>
              <a:t>每个像素选择相应的3D位置的数据依赖数量，</a:t>
            </a:r>
            <a:endParaRPr lang="zh-CN" altLang="en-US"/>
          </a:p>
          <a:p>
            <a:endParaRPr lang="zh-CN" altLang="en-US"/>
          </a:p>
          <a:p>
            <a:r>
              <a:rPr lang="zh-CN" altLang="en-US">
                <a:sym typeface="+mn-ea"/>
              </a:rPr>
              <a:t>并使用PnP-RANSAC算法的一个鲁棒和高效的变体估计可</a:t>
            </a:r>
            <a:endParaRPr lang="zh-CN" altLang="en-US"/>
          </a:p>
          <a:p>
            <a:r>
              <a:rPr lang="zh-CN" altLang="en-US">
                <a:sym typeface="+mn-ea"/>
              </a:rPr>
              <a:t>能的多个对象实例的姿态。</a:t>
            </a:r>
            <a:endParaRPr lang="zh-CN" altLang="en-US"/>
          </a:p>
          <a:p>
            <a:endParaRPr lang="zh-CN" altLang="en-US"/>
          </a:p>
          <a:p>
            <a:r>
              <a:rPr lang="zh-CN" altLang="en-US"/>
              <a:t> EPOS本质上也是一种基于2D-3D稠密对应的6D位姿估计方法，</a:t>
            </a:r>
            <a:endParaRPr lang="zh-CN" altLang="en-US"/>
          </a:p>
          <a:p>
            <a:r>
              <a:rPr lang="zh-CN" altLang="en-US"/>
              <a:t>只不过它不是直接回归得到物体图像区域某像素对应的归一化的三维坐标点，</a:t>
            </a:r>
            <a:br>
              <a:rPr lang="zh-CN" altLang="en-US"/>
            </a:br>
            <a:r>
              <a:rPr lang="zh-CN" altLang="en-US"/>
              <a:t>而是将物体三维模型表面分割成一定数量的面片，这样在确定2D-3D对应关系时，</a:t>
            </a:r>
            <a:endParaRPr lang="zh-CN" altLang="en-US"/>
          </a:p>
          <a:p>
            <a:r>
              <a:rPr lang="zh-CN" altLang="en-US"/>
              <a:t>首先是确定二维像素点对应的面片(这是一个分类问题)，</a:t>
            </a:r>
            <a:endParaRPr lang="zh-CN" altLang="en-US"/>
          </a:p>
          <a:p>
            <a:r>
              <a:rPr lang="zh-CN" altLang="en-US"/>
              <a:t>然后再回归得到三维点相对于该面片局部坐标系的坐标。</a:t>
            </a:r>
            <a:endParaRPr lang="zh-CN" altLang="en-US"/>
          </a:p>
          <a:p>
            <a:endParaRPr lang="zh-CN" altLang="en-US"/>
          </a:p>
          <a:p>
            <a:r>
              <a:rPr lang="zh-CN" altLang="en-US"/>
              <a:t>这种间接地确定2D-3D对应关系的方法还有一个好处就是考虑了目标物体是对称物体时的多对多的关系(这里的多对多指的是图像中对称物体的某一个像素可能对应了多个三维模型点，并且三维模型上的一点也可能对应了多个图像上的点</a:t>
            </a:r>
            <a:endParaRPr lang="zh-CN" altLang="en-US"/>
          </a:p>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a:p>
            <a:endParaRPr lang="zh-CN" altLang="en-US"/>
          </a:p>
          <a:p>
            <a:r>
              <a:rPr lang="zh-CN" altLang="en-US">
                <a:sym typeface="+mn-ea"/>
              </a:rPr>
              <a:t>每个像素选择相应的3D位置的数据依赖数量，</a:t>
            </a:r>
            <a:endParaRPr lang="zh-CN" altLang="en-US"/>
          </a:p>
          <a:p>
            <a:endParaRPr lang="zh-CN" altLang="en-US"/>
          </a:p>
          <a:p>
            <a:r>
              <a:rPr lang="zh-CN" altLang="en-US">
                <a:sym typeface="+mn-ea"/>
              </a:rPr>
              <a:t>并使用PnP-RANSAC算法的一个鲁棒和高效的变体估计可</a:t>
            </a:r>
            <a:endParaRPr lang="zh-CN" altLang="en-US"/>
          </a:p>
          <a:p>
            <a:r>
              <a:rPr lang="zh-CN" altLang="en-US">
                <a:sym typeface="+mn-ea"/>
              </a:rPr>
              <a:t>能的多个对象实例的姿态。</a:t>
            </a:r>
            <a:endParaRPr lang="zh-CN" altLang="en-US"/>
          </a:p>
          <a:p>
            <a:endParaRPr lang="zh-CN" altLang="en-US"/>
          </a:p>
          <a:p>
            <a:r>
              <a:rPr lang="zh-CN" altLang="en-US"/>
              <a:t> EPOS本质上也是一种基于2D-3D稠密对应的6D位姿估计方法，</a:t>
            </a:r>
            <a:endParaRPr lang="zh-CN" altLang="en-US"/>
          </a:p>
          <a:p>
            <a:r>
              <a:rPr lang="zh-CN" altLang="en-US"/>
              <a:t>只不过它不是直接回归得到物体图像区域某像素对应的归一化的三维坐标点，</a:t>
            </a:r>
            <a:br>
              <a:rPr lang="zh-CN" altLang="en-US"/>
            </a:br>
            <a:r>
              <a:rPr lang="zh-CN" altLang="en-US"/>
              <a:t>而是将物体三维模型表面分割成一定数量的面片，这样在确定2D-3D对应关系时，</a:t>
            </a:r>
            <a:endParaRPr lang="zh-CN" altLang="en-US"/>
          </a:p>
          <a:p>
            <a:r>
              <a:rPr lang="zh-CN" altLang="en-US"/>
              <a:t>首先是确定二维像素点对应的面片(这是一个分类问题)，</a:t>
            </a:r>
            <a:endParaRPr lang="zh-CN" altLang="en-US"/>
          </a:p>
          <a:p>
            <a:r>
              <a:rPr lang="zh-CN" altLang="en-US"/>
              <a:t>然后再回归得到三维点相对于该面片局部坐标系的坐标。</a:t>
            </a:r>
            <a:endParaRPr lang="zh-CN" altLang="en-US"/>
          </a:p>
          <a:p>
            <a:endParaRPr lang="zh-CN" altLang="en-US"/>
          </a:p>
          <a:p>
            <a:r>
              <a:rPr lang="zh-CN" altLang="en-US"/>
              <a:t>这种间接地确定2D-3D对应关系的方法还有一个好处就是考虑了目标物体是对称物体时的多对多的关系(这里的多对多指的是图像中对称物体的某一个像素可能对应了多个三维模型点，并且三维模型上的一点也可能对应了多个图像上的点</a:t>
            </a:r>
            <a:endParaRPr lang="zh-CN" altLang="en-US"/>
          </a:p>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a:p>
            <a:endParaRPr lang="zh-CN" altLang="en-US"/>
          </a:p>
          <a:p>
            <a:r>
              <a:rPr lang="zh-CN" altLang="en-US">
                <a:sym typeface="+mn-ea"/>
              </a:rPr>
              <a:t>每个像素选择相应的3D位置的数据依赖数量，</a:t>
            </a:r>
            <a:endParaRPr lang="zh-CN" altLang="en-US"/>
          </a:p>
          <a:p>
            <a:endParaRPr lang="zh-CN" altLang="en-US"/>
          </a:p>
          <a:p>
            <a:r>
              <a:rPr lang="zh-CN" altLang="en-US">
                <a:sym typeface="+mn-ea"/>
              </a:rPr>
              <a:t>并使用PnP-RANSAC算法的一个鲁棒和高效的变体估计可</a:t>
            </a:r>
            <a:endParaRPr lang="zh-CN" altLang="en-US"/>
          </a:p>
          <a:p>
            <a:r>
              <a:rPr lang="zh-CN" altLang="en-US">
                <a:sym typeface="+mn-ea"/>
              </a:rPr>
              <a:t>能的多个对象实例的姿态。</a:t>
            </a:r>
            <a:endParaRPr lang="zh-CN" altLang="en-US"/>
          </a:p>
          <a:p>
            <a:endParaRPr lang="zh-CN" altLang="en-US"/>
          </a:p>
          <a:p>
            <a:r>
              <a:rPr lang="zh-CN" altLang="en-US"/>
              <a:t> EPOS本质上也是一种基于2D-3D稠密对应的6D位姿估计方法，</a:t>
            </a:r>
            <a:endParaRPr lang="zh-CN" altLang="en-US"/>
          </a:p>
          <a:p>
            <a:r>
              <a:rPr lang="zh-CN" altLang="en-US"/>
              <a:t>只不过它不是直接回归得到物体图像区域某像素对应的归一化的三维坐标点，</a:t>
            </a:r>
            <a:br>
              <a:rPr lang="zh-CN" altLang="en-US"/>
            </a:br>
            <a:r>
              <a:rPr lang="zh-CN" altLang="en-US"/>
              <a:t>而是将物体三维模型表面分割成一定数量的面片，这样在确定2D-3D对应关系时，</a:t>
            </a:r>
            <a:endParaRPr lang="zh-CN" altLang="en-US"/>
          </a:p>
          <a:p>
            <a:r>
              <a:rPr lang="zh-CN" altLang="en-US"/>
              <a:t>首先是确定二维像素点对应的面片(这是一个分类问题)，</a:t>
            </a:r>
            <a:endParaRPr lang="zh-CN" altLang="en-US"/>
          </a:p>
          <a:p>
            <a:r>
              <a:rPr lang="zh-CN" altLang="en-US"/>
              <a:t>然后再回归得到三维点相对于该面片局部坐标系的坐标。</a:t>
            </a:r>
            <a:endParaRPr lang="zh-CN" altLang="en-US"/>
          </a:p>
          <a:p>
            <a:endParaRPr lang="zh-CN" altLang="en-US"/>
          </a:p>
          <a:p>
            <a:r>
              <a:rPr lang="zh-CN" altLang="en-US"/>
              <a:t>这种间接地确定2D-3D对应关系的方法还有一个好处就是考虑了目标物体是对称物体时的多对多的关系(这里的多对多指的是图像中对称物体的某一个像素可能对应了多个三维模型点，并且三维模型上的一点也可能对应了多个图像上的点</a:t>
            </a:r>
            <a:endParaRPr lang="zh-CN" altLang="en-US"/>
          </a:p>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a:p>
            <a:endParaRPr lang="zh-CN" altLang="en-US"/>
          </a:p>
          <a:p>
            <a:r>
              <a:rPr lang="zh-CN" altLang="en-US">
                <a:sym typeface="+mn-ea"/>
              </a:rPr>
              <a:t>每个像素选择相应的3D位置的数据依赖数量，</a:t>
            </a:r>
            <a:endParaRPr lang="zh-CN" altLang="en-US"/>
          </a:p>
          <a:p>
            <a:endParaRPr lang="zh-CN" altLang="en-US"/>
          </a:p>
          <a:p>
            <a:r>
              <a:rPr lang="zh-CN" altLang="en-US">
                <a:sym typeface="+mn-ea"/>
              </a:rPr>
              <a:t>并使用PnP-RANSAC算法的一个鲁棒和高效的变体估计可</a:t>
            </a:r>
            <a:endParaRPr lang="zh-CN" altLang="en-US"/>
          </a:p>
          <a:p>
            <a:r>
              <a:rPr lang="zh-CN" altLang="en-US">
                <a:sym typeface="+mn-ea"/>
              </a:rPr>
              <a:t>能的多个对象实例的姿态。</a:t>
            </a:r>
            <a:endParaRPr lang="zh-CN" altLang="en-US"/>
          </a:p>
          <a:p>
            <a:endParaRPr lang="zh-CN" altLang="en-US"/>
          </a:p>
          <a:p>
            <a:r>
              <a:rPr lang="zh-CN" altLang="en-US"/>
              <a:t> EPOS本质上也是一种基于2D-3D稠密对应的6D位姿估计方法，</a:t>
            </a:r>
            <a:endParaRPr lang="zh-CN" altLang="en-US"/>
          </a:p>
          <a:p>
            <a:r>
              <a:rPr lang="zh-CN" altLang="en-US"/>
              <a:t>只不过它不是直接回归得到物体图像区域某像素对应的归一化的三维坐标点，</a:t>
            </a:r>
            <a:br>
              <a:rPr lang="zh-CN" altLang="en-US"/>
            </a:br>
            <a:r>
              <a:rPr lang="zh-CN" altLang="en-US"/>
              <a:t>而是将物体三维模型表面分割成一定数量的面片，这样在确定2D-3D对应关系时，</a:t>
            </a:r>
            <a:endParaRPr lang="zh-CN" altLang="en-US"/>
          </a:p>
          <a:p>
            <a:r>
              <a:rPr lang="zh-CN" altLang="en-US"/>
              <a:t>首先是确定二维像素点对应的面片(这是一个分类问题)，</a:t>
            </a:r>
            <a:endParaRPr lang="zh-CN" altLang="en-US"/>
          </a:p>
          <a:p>
            <a:r>
              <a:rPr lang="zh-CN" altLang="en-US"/>
              <a:t>然后再回归得到三维点相对于该面片局部坐标系的坐标。</a:t>
            </a:r>
            <a:endParaRPr lang="zh-CN" altLang="en-US"/>
          </a:p>
          <a:p>
            <a:endParaRPr lang="zh-CN" altLang="en-US"/>
          </a:p>
          <a:p>
            <a:r>
              <a:rPr lang="zh-CN" altLang="en-US"/>
              <a:t>这种间接地确定2D-3D对应关系的方法还有一个好处就是考虑了目标物体是对称物体时的多对多的关系(这里的多对多指的是图像中对称物体的某一个像素可能对应了多个三维模型点，并且三维模型上的一点也可能对应了多个图像上的点</a:t>
            </a:r>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a:p>
            <a:endParaRPr lang="zh-CN" altLang="en-US"/>
          </a:p>
          <a:p>
            <a:r>
              <a:rPr lang="zh-CN" altLang="en-US">
                <a:sym typeface="+mn-ea"/>
              </a:rPr>
              <a:t>每个像素选择相应的3D位置的数据依赖数量，</a:t>
            </a:r>
            <a:endParaRPr lang="zh-CN" altLang="en-US"/>
          </a:p>
          <a:p>
            <a:endParaRPr lang="zh-CN" altLang="en-US"/>
          </a:p>
          <a:p>
            <a:r>
              <a:rPr lang="zh-CN" altLang="en-US">
                <a:sym typeface="+mn-ea"/>
              </a:rPr>
              <a:t>并使用PnP-RANSAC算法的一个鲁棒和高效的变体估计可</a:t>
            </a:r>
            <a:endParaRPr lang="zh-CN" altLang="en-US"/>
          </a:p>
          <a:p>
            <a:r>
              <a:rPr lang="zh-CN" altLang="en-US">
                <a:sym typeface="+mn-ea"/>
              </a:rPr>
              <a:t>能的多个对象实例的姿态。</a:t>
            </a:r>
            <a:endParaRPr lang="zh-CN" altLang="en-US"/>
          </a:p>
          <a:p>
            <a:endParaRPr lang="zh-CN" altLang="en-US"/>
          </a:p>
          <a:p>
            <a:r>
              <a:rPr lang="zh-CN" altLang="en-US"/>
              <a:t> EPOS本质上也是一种基于2D-3D稠密对应的6D位姿估计方法，</a:t>
            </a:r>
            <a:endParaRPr lang="zh-CN" altLang="en-US"/>
          </a:p>
          <a:p>
            <a:r>
              <a:rPr lang="zh-CN" altLang="en-US"/>
              <a:t>只不过它不是直接回归得到物体图像区域某像素对应的归一化的三维坐标点，</a:t>
            </a:r>
            <a:br>
              <a:rPr lang="zh-CN" altLang="en-US"/>
            </a:br>
            <a:r>
              <a:rPr lang="zh-CN" altLang="en-US"/>
              <a:t>而是将物体三维模型表面分割成一定数量的面片，这样在确定2D-3D对应关系时，</a:t>
            </a:r>
            <a:endParaRPr lang="zh-CN" altLang="en-US"/>
          </a:p>
          <a:p>
            <a:r>
              <a:rPr lang="zh-CN" altLang="en-US"/>
              <a:t>首先是确定二维像素点对应的面片(这是一个分类问题)，</a:t>
            </a:r>
            <a:endParaRPr lang="zh-CN" altLang="en-US"/>
          </a:p>
          <a:p>
            <a:r>
              <a:rPr lang="zh-CN" altLang="en-US"/>
              <a:t>然后再回归得到三维点相对于该面片局部坐标系的坐标。</a:t>
            </a:r>
            <a:endParaRPr lang="zh-CN" altLang="en-US"/>
          </a:p>
          <a:p>
            <a:endParaRPr lang="zh-CN" altLang="en-US"/>
          </a:p>
          <a:p>
            <a:r>
              <a:rPr lang="zh-CN" altLang="en-US"/>
              <a:t>这种间接地确定2D-3D对应关系的方法还有一个好处就是考虑了目标物体是对称物体时的多对多的关系(这里的多对多指的是图像中对称物体的某一个像素可能对应了多个三维模型点，并且三维模型上的一点也可能对应了多个图像上的点</a:t>
            </a:r>
            <a:endParaRPr lang="zh-CN" altLang="en-US"/>
          </a:p>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a:p>
            <a:endParaRPr lang="zh-CN" altLang="en-US"/>
          </a:p>
          <a:p>
            <a:r>
              <a:rPr lang="zh-CN" altLang="en-US">
                <a:sym typeface="+mn-ea"/>
              </a:rPr>
              <a:t>每个像素选择相应的3D位置的数据依赖数量，</a:t>
            </a:r>
            <a:endParaRPr lang="zh-CN" altLang="en-US"/>
          </a:p>
          <a:p>
            <a:endParaRPr lang="zh-CN" altLang="en-US"/>
          </a:p>
          <a:p>
            <a:r>
              <a:rPr lang="zh-CN" altLang="en-US">
                <a:sym typeface="+mn-ea"/>
              </a:rPr>
              <a:t>并使用PnP-RANSAC算法的一个鲁棒和高效的变体估计可</a:t>
            </a:r>
            <a:endParaRPr lang="zh-CN" altLang="en-US"/>
          </a:p>
          <a:p>
            <a:r>
              <a:rPr lang="zh-CN" altLang="en-US">
                <a:sym typeface="+mn-ea"/>
              </a:rPr>
              <a:t>能的多个对象实例的姿态。</a:t>
            </a:r>
            <a:endParaRPr lang="zh-CN" altLang="en-US"/>
          </a:p>
          <a:p>
            <a:endParaRPr lang="zh-CN" altLang="en-US"/>
          </a:p>
          <a:p>
            <a:r>
              <a:rPr lang="zh-CN" altLang="en-US"/>
              <a:t> EPOS本质上也是一种基于2D-3D稠密对应的6D位姿估计方法，</a:t>
            </a:r>
            <a:endParaRPr lang="zh-CN" altLang="en-US"/>
          </a:p>
          <a:p>
            <a:r>
              <a:rPr lang="zh-CN" altLang="en-US"/>
              <a:t>只不过它不是直接回归得到物体图像区域某像素对应的归一化的三维坐标点，</a:t>
            </a:r>
            <a:br>
              <a:rPr lang="zh-CN" altLang="en-US"/>
            </a:br>
            <a:r>
              <a:rPr lang="zh-CN" altLang="en-US"/>
              <a:t>而是将物体三维模型表面分割成一定数量的面片，这样在确定2D-3D对应关系时，</a:t>
            </a:r>
            <a:endParaRPr lang="zh-CN" altLang="en-US"/>
          </a:p>
          <a:p>
            <a:r>
              <a:rPr lang="zh-CN" altLang="en-US"/>
              <a:t>首先是确定二维像素点对应的面片(这是一个分类问题)，</a:t>
            </a:r>
            <a:endParaRPr lang="zh-CN" altLang="en-US"/>
          </a:p>
          <a:p>
            <a:r>
              <a:rPr lang="zh-CN" altLang="en-US"/>
              <a:t>然后再回归得到三维点相对于该面片局部坐标系的坐标。</a:t>
            </a:r>
            <a:endParaRPr lang="zh-CN" altLang="en-US"/>
          </a:p>
          <a:p>
            <a:endParaRPr lang="zh-CN" altLang="en-US"/>
          </a:p>
          <a:p>
            <a:r>
              <a:rPr lang="zh-CN" altLang="en-US"/>
              <a:t>这种间接地确定2D-3D对应关系的方法还有一个好处就是考虑了目标物体是对称物体时的多对多的关系(这里的多对多指的是图像中对称物体的某一个像素可能对应了多个三维模型点，并且三维模型上的一点也可能对应了多个图像上的点</a:t>
            </a:r>
            <a:endParaRPr lang="zh-CN" altLang="en-US"/>
          </a:p>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如果目标在输入图像上是非常小的</a:t>
            </a: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如果目标在输入图像上是非常小的</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如果目标在输入图像上是非常小的</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jpe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hyperlink" Target="https://bop.felk.cvut.cz/datasets/" TargetMode="Externa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20.jpeg"/><Relationship Id="rId2" Type="http://schemas.openxmlformats.org/officeDocument/2006/relationships/hyperlink" Target="https://bop.felk.cvut.cz/datasets/" TargetMode="Externa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hyperlink" Target="https://bop.felk.cvut.cz/datasets/" TargetMode="External"/><Relationship Id="rId2" Type="http://schemas.openxmlformats.org/officeDocument/2006/relationships/image" Target="../media/image1.jpe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hyperlink" Target="https://bop.felk.cvut.cz/datasets/" TargetMode="Externa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hyperlink" Target="https://bop.felk.cvut.cz/datasets/" TargetMode="External"/><Relationship Id="rId2" Type="http://schemas.openxmlformats.org/officeDocument/2006/relationships/image" Target="../media/image1.jpeg"/><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hyperlink" Target="https://bop.felk.cvut.cz/datasets/" TargetMode="External"/><Relationship Id="rId2" Type="http://schemas.openxmlformats.org/officeDocument/2006/relationships/image" Target="../media/image1.jpe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7.xml"/><Relationship Id="rId7" Type="http://schemas.openxmlformats.org/officeDocument/2006/relationships/image" Target="../media/image5.png"/><Relationship Id="rId6" Type="http://schemas.openxmlformats.org/officeDocument/2006/relationships/tags" Target="../tags/tag64.xml"/><Relationship Id="rId5" Type="http://schemas.openxmlformats.org/officeDocument/2006/relationships/image" Target="../media/image4.jpeg"/><Relationship Id="rId4" Type="http://schemas.openxmlformats.org/officeDocument/2006/relationships/tags" Target="../tags/tag63.xml"/><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hyperlink" Target="https://bop.felk.cvut.cz/datasets/" TargetMode="External"/><Relationship Id="rId2" Type="http://schemas.openxmlformats.org/officeDocument/2006/relationships/image" Target="../media/image1.jpeg"/><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20.jpeg"/><Relationship Id="rId2" Type="http://schemas.openxmlformats.org/officeDocument/2006/relationships/hyperlink" Target="https://bop.felk.cvut.cz/datasets/" TargetMode="Externa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hyperlink" Target="https://paperswithcode.com/task/6d-pose-estimation" TargetMode="Externa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hyperlink" Target="https://paperswithcode.com/task/6d-pose-estimation" TargetMode="External"/><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hyperlink" Target="https://paperswithcode.com/task/6d-pose-estimation" TargetMode="External"/><Relationship Id="rId2" Type="http://schemas.openxmlformats.org/officeDocument/2006/relationships/image" Target="../media/image1.jpeg"/><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hyperlink" Target="https://paperswithcode.com/task/6d-pose-estimation" TargetMode="External"/><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hyperlink" Target="https://paperswithcode.com/task/6d-pose-estimation" TargetMode="External"/><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hyperlink" Target="https://paperswithcode.com/task/6d-pose-estimation" TargetMode="External"/><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hyperlink" Target="https://paperswithcode.com/task/6d-pose-estimation" TargetMode="External"/><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hyperlink" Target="https://paperswithcode.com/task/6d-pose-estimation" TargetMode="Externa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hyperlink" Target="https://paperswithcode.com/task/6d-pose-estimation" TargetMode="External"/><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hyperlink" Target="https://paperswithcode.com/task/6d-pose-estimation" TargetMode="External"/><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hyperlink" Target="https://paperswithcode.com/task/6d-pose-estimation" TargetMode="External"/><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hyperlink" Target="https://paperswithcode.com/task/6d-pose-estimation" TargetMode="External"/><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hyperlink" Target="https://paperswithcode.com/task/6d-pose-estimation" TargetMode="External"/><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hyperlink" Target="https://paperswithcode.com/task/6d-pose-estimation" TargetMode="External"/><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7.xml"/><Relationship Id="rId2" Type="http://schemas.openxmlformats.org/officeDocument/2006/relationships/hyperlink" Target="https://paperswithcode.com/task/6d-pose-estimation" TargetMode="External"/><Relationship Id="rId1" Type="http://schemas.openxmlformats.org/officeDocument/2006/relationships/image" Target="../media/image1.jpe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xml"/><Relationship Id="rId2" Type="http://schemas.openxmlformats.org/officeDocument/2006/relationships/hyperlink" Target="https://paperswithcode.com/task/6d-pose-estimation" TargetMode="External"/><Relationship Id="rId1" Type="http://schemas.openxmlformats.org/officeDocument/2006/relationships/image" Target="../media/image1.jpe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7.xml"/><Relationship Id="rId2" Type="http://schemas.openxmlformats.org/officeDocument/2006/relationships/hyperlink" Target="https://paperswithcode.com/task/6d-pose-estimation" TargetMode="External"/><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7.xml"/><Relationship Id="rId2" Type="http://schemas.openxmlformats.org/officeDocument/2006/relationships/hyperlink" Target="https://paperswithcode.com/task/6d-pose-estimation" TargetMode="Externa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tags" Target="../tags/tag65.xml"/><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7.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hyperlink" Target="https://paperswithcode.com/task/6d-pose-estimation" TargetMode="External"/><Relationship Id="rId1" Type="http://schemas.openxmlformats.org/officeDocument/2006/relationships/image" Target="../media/image1.jpe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7.xml"/><Relationship Id="rId2" Type="http://schemas.openxmlformats.org/officeDocument/2006/relationships/hyperlink" Target="https://paperswithcode.com/task/6d-pose-estimation" TargetMode="External"/><Relationship Id="rId1" Type="http://schemas.openxmlformats.org/officeDocument/2006/relationships/image" Target="../media/image1.jpeg"/></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42.xml"/><Relationship Id="rId7" Type="http://schemas.openxmlformats.org/officeDocument/2006/relationships/slideLayout" Target="../slideLayouts/slideLayout7.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hyperlink" Target="https://paperswithcode.com/task/6d-pose-estimation" TargetMode="External"/><Relationship Id="rId3" Type="http://schemas.openxmlformats.org/officeDocument/2006/relationships/image" Target="../media/image38.png"/><Relationship Id="rId2" Type="http://schemas.openxmlformats.org/officeDocument/2006/relationships/tags" Target="../tags/tag68.xml"/><Relationship Id="rId1" Type="http://schemas.openxmlformats.org/officeDocument/2006/relationships/image" Target="../media/image1.jpeg"/></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7.xml"/><Relationship Id="rId4" Type="http://schemas.openxmlformats.org/officeDocument/2006/relationships/image" Target="../media/image39.png"/><Relationship Id="rId3" Type="http://schemas.openxmlformats.org/officeDocument/2006/relationships/tags" Target="../tags/tag71.xml"/><Relationship Id="rId2" Type="http://schemas.openxmlformats.org/officeDocument/2006/relationships/hyperlink" Target="https://paperswithcode.com/task/6d-pose-estimation" TargetMode="External"/><Relationship Id="rId1" Type="http://schemas.openxmlformats.org/officeDocument/2006/relationships/image" Target="../media/image1.jpeg"/></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7.xml"/><Relationship Id="rId4" Type="http://schemas.openxmlformats.org/officeDocument/2006/relationships/image" Target="../media/image40.png"/><Relationship Id="rId3" Type="http://schemas.openxmlformats.org/officeDocument/2006/relationships/tags" Target="../tags/tag72.xml"/><Relationship Id="rId2" Type="http://schemas.openxmlformats.org/officeDocument/2006/relationships/hyperlink" Target="https://paperswithcode.com/task/6d-pose-estimation" TargetMode="External"/><Relationship Id="rId1" Type="http://schemas.openxmlformats.org/officeDocument/2006/relationships/image" Target="../media/image1.jpeg"/></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3.png"/><Relationship Id="rId7" Type="http://schemas.openxmlformats.org/officeDocument/2006/relationships/tags" Target="../tags/tag75.xml"/><Relationship Id="rId6" Type="http://schemas.openxmlformats.org/officeDocument/2006/relationships/image" Target="../media/image42.png"/><Relationship Id="rId5" Type="http://schemas.openxmlformats.org/officeDocument/2006/relationships/tags" Target="../tags/tag74.xml"/><Relationship Id="rId4" Type="http://schemas.openxmlformats.org/officeDocument/2006/relationships/image" Target="../media/image41.png"/><Relationship Id="rId3" Type="http://schemas.openxmlformats.org/officeDocument/2006/relationships/tags" Target="../tags/tag73.xml"/><Relationship Id="rId2" Type="http://schemas.openxmlformats.org/officeDocument/2006/relationships/hyperlink" Target="https://paperswithcode.com/task/6d-pose-estimation" TargetMode="External"/><Relationship Id="rId10" Type="http://schemas.openxmlformats.org/officeDocument/2006/relationships/notesSlide" Target="../notesSlides/notesSlide45.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tags" Target="../tags/tag67.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tags" Target="../tags/tag66.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Object Pose Estimation</a:t>
            </a:r>
            <a:endParaRPr lang="en-US" altLang="zh-CN" sz="1800">
              <a:solidFill>
                <a:schemeClr val="accent6">
                  <a:lumMod val="50000"/>
                </a:schemeClr>
              </a:solidFill>
              <a:latin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521970" y="1721485"/>
                <a:ext cx="11147425" cy="3415030"/>
              </a:xfrm>
              <a:prstGeom prst="rect">
                <a:avLst/>
              </a:prstGeom>
              <a:noFill/>
            </p:spPr>
            <p:txBody>
              <a:bodyPr wrap="square" rtlCol="0">
                <a:spAutoFit/>
              </a:bodyPr>
              <a:p>
                <a:r>
                  <a:rPr lang="zh-CN" altLang="en-US" b="1"/>
                  <a:t>世界坐标系:</a:t>
                </a:r>
                <a:endParaRPr lang="zh-CN" altLang="en-US" b="1"/>
              </a:p>
              <a:p>
                <a:r>
                  <a:rPr lang="zh-CN" altLang="en-US"/>
                  <a:t>代表物体在真实世界里的三维坐标,坐标系用</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𝑋</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𝑌</m:t>
                        </m:r>
                      </m:e>
                      <m:sub>
                        <m:r>
                          <a:rPr lang="en-US" altLang="zh-CN" i="1">
                            <a:latin typeface="Cambria Math" panose="02040503050406030204" charset="0"/>
                            <a:cs typeface="Cambria Math" panose="02040503050406030204" charset="0"/>
                          </a:rPr>
                          <m:t>𝑤</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𝑍</m:t>
                        </m:r>
                      </m:e>
                      <m:sub>
                        <m:r>
                          <a:rPr lang="en-US" altLang="zh-CN" i="1">
                            <a:latin typeface="Cambria Math" panose="02040503050406030204" charset="0"/>
                            <a:cs typeface="Cambria Math" panose="02040503050406030204" charset="0"/>
                          </a:rPr>
                          <m:t>𝑤</m:t>
                        </m:r>
                      </m:sub>
                    </m:sSub>
                  </m:oMath>
                </a14:m>
                <a:r>
                  <a:rPr lang="zh-CN" altLang="en-US"/>
                  <a:t>表示。</a:t>
                </a:r>
                <a:endParaRPr lang="zh-CN" altLang="en-US"/>
              </a:p>
              <a:p>
                <a:endParaRPr lang="zh-CN" altLang="en-US"/>
              </a:p>
              <a:p>
                <a:r>
                  <a:rPr lang="zh-CN" altLang="en-US" b="1"/>
                  <a:t>相机坐标系:</a:t>
                </a:r>
                <a:endParaRPr lang="zh-CN" altLang="en-US" b="1"/>
              </a:p>
              <a:p>
                <a:r>
                  <a:rPr lang="zh-CN" altLang="en-US"/>
                  <a:t>代表以相机光学中心为原点的坐标系，光轴与z轴重合，坐标系用</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𝑋</m:t>
                        </m:r>
                      </m:e>
                      <m:sub>
                        <m:r>
                          <a:rPr lang="en-US" altLang="zh-CN" i="1">
                            <a:latin typeface="Cambria Math" panose="02040503050406030204" charset="0"/>
                            <a:cs typeface="Cambria Math" panose="02040503050406030204" charset="0"/>
                          </a:rPr>
                          <m:t>𝑐</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𝑌</m:t>
                        </m:r>
                      </m:e>
                      <m:sub>
                        <m:r>
                          <a:rPr lang="en-US" altLang="zh-CN" i="1">
                            <a:latin typeface="Cambria Math" panose="02040503050406030204" charset="0"/>
                            <a:cs typeface="Cambria Math" panose="02040503050406030204" charset="0"/>
                          </a:rPr>
                          <m:t>𝑐</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𝑍</m:t>
                        </m:r>
                      </m:e>
                      <m:sub>
                        <m:r>
                          <a:rPr lang="en-US" altLang="zh-CN" i="1">
                            <a:latin typeface="Cambria Math" panose="02040503050406030204" charset="0"/>
                            <a:cs typeface="Cambria Math" panose="02040503050406030204" charset="0"/>
                          </a:rPr>
                          <m:t>𝑐</m:t>
                        </m:r>
                      </m:sub>
                    </m:sSub>
                  </m:oMath>
                </a14:m>
                <a:r>
                  <a:rPr lang="zh-CN" altLang="en-US"/>
                  <a:t>表示。</a:t>
                </a:r>
                <a:endParaRPr lang="zh-CN" altLang="en-US"/>
              </a:p>
              <a:p>
                <a:endParaRPr lang="zh-CN" altLang="en-US"/>
              </a:p>
              <a:p>
                <a:r>
                  <a:rPr lang="zh-CN" altLang="en-US" b="1"/>
                  <a:t>图像坐标系:</a:t>
                </a:r>
                <a:endParaRPr lang="zh-CN" altLang="en-US" b="1"/>
              </a:p>
              <a:p>
                <a:r>
                  <a:rPr lang="zh-CN" altLang="en-US"/>
                  <a:t>代表相机拍摄图像的坐标系，原点为相机光轴与成像平面的交点，是图像的中心点，坐标系用</a:t>
                </a:r>
                <a:r>
                  <a:rPr lang="en-US" altLang="zh-CN"/>
                  <a:t>X</a:t>
                </a:r>
                <a:r>
                  <a:rPr lang="zh-CN" altLang="en-US"/>
                  <a:t>，Y表示。</a:t>
                </a:r>
                <a:endParaRPr lang="zh-CN" altLang="en-US"/>
              </a:p>
              <a:p>
                <a:endParaRPr lang="zh-CN" altLang="en-US"/>
              </a:p>
              <a:p>
                <a:r>
                  <a:rPr lang="zh-CN" altLang="en-US" b="1"/>
                  <a:t>像素坐标系:</a:t>
                </a:r>
                <a:endParaRPr lang="zh-CN" altLang="en-US" b="1"/>
              </a:p>
              <a:p>
                <a:r>
                  <a:rPr lang="zh-CN" altLang="en-US"/>
                  <a:t>由于图像的基本单位是像素，所以该坐标系是图像上点在图像储存矩阵中的像素位置，坐标原点在左上角，坐标系用u , v表示。前三个坐标系的单位是毫米,而最后一个坐标系的单位是像素。</a:t>
                </a:r>
                <a:endParaRPr lang="zh-CN" altLang="en-US"/>
              </a:p>
            </p:txBody>
          </p:sp>
        </mc:Choice>
        <mc:Fallback>
          <p:sp>
            <p:nvSpPr>
              <p:cNvPr id="6" name="文本框 5"/>
              <p:cNvSpPr txBox="1">
                <a:spLocks noRot="1" noChangeAspect="1" noMove="1" noResize="1" noEditPoints="1" noAdjustHandles="1" noChangeArrowheads="1" noChangeShapeType="1" noTextEdit="1"/>
              </p:cNvSpPr>
              <p:nvPr/>
            </p:nvSpPr>
            <p:spPr>
              <a:xfrm>
                <a:off x="521970" y="1721485"/>
                <a:ext cx="11147425" cy="3415030"/>
              </a:xfrm>
              <a:prstGeom prst="rect">
                <a:avLst/>
              </a:prstGeom>
              <a:blipFill rotWithShape="1">
                <a:blip r:embed="rId2"/>
                <a:stretch>
                  <a:fillRect/>
                </a:stretch>
              </a:blipFill>
            </p:spPr>
            <p:txBody>
              <a:bodyPr/>
              <a:lstStyle/>
              <a:p>
                <a:r>
                  <a:rPr lang="zh-CN" altLang="en-US">
                    <a:noFill/>
                  </a:rPr>
                  <a:t> </a:t>
                </a:r>
              </a:p>
            </p:txBody>
          </p:sp>
        </mc:Fallback>
      </mc:AlternateContent>
      <p:sp>
        <p:nvSpPr>
          <p:cNvPr id="17" name="标题 7"/>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sz="1800">
                <a:solidFill>
                  <a:schemeClr val="accent6">
                    <a:lumMod val="50000"/>
                  </a:schemeClr>
                </a:solidFill>
                <a:latin typeface="微软雅黑" panose="020B0503020204020204" charset="-122"/>
              </a:rPr>
              <a:t>坐标系间转换</a:t>
            </a:r>
            <a:endParaRPr sz="1800">
              <a:solidFill>
                <a:schemeClr val="accent6">
                  <a:lumMod val="50000"/>
                </a:schemeClr>
              </a:solidFill>
              <a:latin typeface="微软雅黑" panose="020B0503020204020204" charset="-122"/>
            </a:endParaRPr>
          </a:p>
        </p:txBody>
      </p:sp>
      <p:sp>
        <p:nvSpPr>
          <p:cNvPr id="4" name="文本框 3"/>
          <p:cNvSpPr txBox="1"/>
          <p:nvPr/>
        </p:nvSpPr>
        <p:spPr>
          <a:xfrm>
            <a:off x="569595" y="974090"/>
            <a:ext cx="4993005" cy="368300"/>
          </a:xfrm>
          <a:prstGeom prst="rect">
            <a:avLst/>
          </a:prstGeom>
          <a:noFill/>
        </p:spPr>
        <p:txBody>
          <a:bodyPr wrap="square" rtlCol="0">
            <a:spAutoFit/>
          </a:bodyPr>
          <a:p>
            <a:r>
              <a:rPr lang="zh-CN" altLang="en-US">
                <a:solidFill>
                  <a:schemeClr val="accent6">
                    <a:lumMod val="50000"/>
                  </a:schemeClr>
                </a:solidFill>
              </a:rPr>
              <a:t>坐标系</a:t>
            </a:r>
            <a:endParaRPr lang="zh-CN" altLang="en-US">
              <a:solidFill>
                <a:schemeClr val="accent6">
                  <a:lumMod val="5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sz="1800">
                <a:solidFill>
                  <a:schemeClr val="accent6">
                    <a:lumMod val="50000"/>
                  </a:schemeClr>
                </a:solidFill>
                <a:latin typeface="微软雅黑" panose="020B0503020204020204" charset="-122"/>
              </a:rPr>
              <a:t>坐标系间转换</a:t>
            </a:r>
            <a:endParaRPr sz="1800">
              <a:solidFill>
                <a:schemeClr val="accent6">
                  <a:lumMod val="50000"/>
                </a:schemeClr>
              </a:solidFill>
              <a:latin typeface="微软雅黑" panose="020B0503020204020204" charset="-122"/>
            </a:endParaRPr>
          </a:p>
        </p:txBody>
      </p:sp>
      <p:pic>
        <p:nvPicPr>
          <p:cNvPr id="102" name="图片 101"/>
          <p:cNvPicPr/>
          <p:nvPr/>
        </p:nvPicPr>
        <p:blipFill>
          <a:blip r:embed="rId2"/>
          <a:srcRect b="16170"/>
          <a:stretch>
            <a:fillRect/>
          </a:stretch>
        </p:blipFill>
        <p:spPr>
          <a:xfrm>
            <a:off x="3728085" y="1536700"/>
            <a:ext cx="8035290" cy="3723640"/>
          </a:xfrm>
          <a:prstGeom prst="rect">
            <a:avLst/>
          </a:prstGeom>
          <a:noFill/>
          <a:ln w="9525">
            <a:noFill/>
          </a:ln>
        </p:spPr>
      </p:pic>
      <p:sp>
        <p:nvSpPr>
          <p:cNvPr id="9" name="文本框 8"/>
          <p:cNvSpPr txBox="1"/>
          <p:nvPr/>
        </p:nvSpPr>
        <p:spPr>
          <a:xfrm>
            <a:off x="2774315" y="6186805"/>
            <a:ext cx="6642735" cy="368300"/>
          </a:xfrm>
          <a:prstGeom prst="rect">
            <a:avLst/>
          </a:prstGeom>
          <a:noFill/>
        </p:spPr>
        <p:txBody>
          <a:bodyPr wrap="square" rtlCol="0">
            <a:spAutoFit/>
          </a:bodyPr>
          <a:p>
            <a:pPr algn="ctr"/>
            <a:r>
              <a:rPr lang="zh-CN" altLang="en-US"/>
              <a:t>针孔相机模型</a:t>
            </a:r>
            <a:endParaRPr lang="zh-CN" altLang="en-US"/>
          </a:p>
        </p:txBody>
      </p:sp>
      <p:pic>
        <p:nvPicPr>
          <p:cNvPr id="103" name="图片 102"/>
          <p:cNvPicPr/>
          <p:nvPr/>
        </p:nvPicPr>
        <p:blipFill>
          <a:blip r:embed="rId3"/>
          <a:stretch>
            <a:fillRect/>
          </a:stretch>
        </p:blipFill>
        <p:spPr>
          <a:xfrm>
            <a:off x="486410" y="1995805"/>
            <a:ext cx="2838450" cy="280479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pic>
        <p:nvPicPr>
          <p:cNvPr id="4" name="图片 3"/>
          <p:cNvPicPr>
            <a:picLocks noChangeAspect="1"/>
          </p:cNvPicPr>
          <p:nvPr/>
        </p:nvPicPr>
        <p:blipFill>
          <a:blip r:embed="rId2"/>
          <a:stretch>
            <a:fillRect/>
          </a:stretch>
        </p:blipFill>
        <p:spPr>
          <a:xfrm>
            <a:off x="466090" y="3071495"/>
            <a:ext cx="2338070" cy="1191260"/>
          </a:xfrm>
          <a:prstGeom prst="rect">
            <a:avLst/>
          </a:prstGeom>
        </p:spPr>
      </p:pic>
      <p:pic>
        <p:nvPicPr>
          <p:cNvPr id="7" name="图片 6"/>
          <p:cNvPicPr>
            <a:picLocks noChangeAspect="1"/>
          </p:cNvPicPr>
          <p:nvPr/>
        </p:nvPicPr>
        <p:blipFill>
          <a:blip r:embed="rId3"/>
          <a:srcRect t="58754"/>
          <a:stretch>
            <a:fillRect/>
          </a:stretch>
        </p:blipFill>
        <p:spPr>
          <a:xfrm>
            <a:off x="4190365" y="3343275"/>
            <a:ext cx="3546475" cy="1122045"/>
          </a:xfrm>
          <a:prstGeom prst="rect">
            <a:avLst/>
          </a:prstGeom>
        </p:spPr>
      </p:pic>
      <p:pic>
        <p:nvPicPr>
          <p:cNvPr id="9" name="图片 8"/>
          <p:cNvPicPr>
            <a:picLocks noChangeAspect="1"/>
          </p:cNvPicPr>
          <p:nvPr/>
        </p:nvPicPr>
        <p:blipFill>
          <a:blip r:embed="rId4"/>
          <a:stretch>
            <a:fillRect/>
          </a:stretch>
        </p:blipFill>
        <p:spPr>
          <a:xfrm>
            <a:off x="8903335" y="2493645"/>
            <a:ext cx="2720340" cy="1769110"/>
          </a:xfrm>
          <a:prstGeom prst="rect">
            <a:avLst/>
          </a:prstGeom>
        </p:spPr>
      </p:pic>
      <p:pic>
        <p:nvPicPr>
          <p:cNvPr id="10" name="图片 9"/>
          <p:cNvPicPr>
            <a:picLocks noChangeAspect="1"/>
          </p:cNvPicPr>
          <p:nvPr/>
        </p:nvPicPr>
        <p:blipFill>
          <a:blip r:embed="rId3"/>
          <a:srcRect b="64776"/>
          <a:stretch>
            <a:fillRect/>
          </a:stretch>
        </p:blipFill>
        <p:spPr>
          <a:xfrm>
            <a:off x="4191000" y="2385060"/>
            <a:ext cx="3546475" cy="958215"/>
          </a:xfrm>
          <a:prstGeom prst="rect">
            <a:avLst/>
          </a:prstGeom>
        </p:spPr>
      </p:pic>
      <p:sp>
        <p:nvSpPr>
          <p:cNvPr id="11" name="文本框 10"/>
          <p:cNvSpPr txBox="1"/>
          <p:nvPr/>
        </p:nvSpPr>
        <p:spPr>
          <a:xfrm>
            <a:off x="569595" y="974090"/>
            <a:ext cx="1856105" cy="368300"/>
          </a:xfrm>
          <a:prstGeom prst="rect">
            <a:avLst/>
          </a:prstGeom>
          <a:noFill/>
        </p:spPr>
        <p:txBody>
          <a:bodyPr wrap="square" rtlCol="0">
            <a:spAutoFit/>
          </a:bodyPr>
          <a:p>
            <a:r>
              <a:rPr lang="zh-CN" altLang="en-US">
                <a:solidFill>
                  <a:schemeClr val="accent6">
                    <a:lumMod val="50000"/>
                  </a:schemeClr>
                </a:solidFill>
              </a:rPr>
              <a:t>坐标转换</a:t>
            </a:r>
            <a:endParaRPr lang="zh-CN" altLang="en-US">
              <a:solidFill>
                <a:schemeClr val="accent6">
                  <a:lumMod val="50000"/>
                </a:schemeClr>
              </a:solidFill>
            </a:endParaRPr>
          </a:p>
        </p:txBody>
      </p:sp>
      <p:sp>
        <p:nvSpPr>
          <p:cNvPr id="12" name="文本框 11"/>
          <p:cNvSpPr txBox="1"/>
          <p:nvPr/>
        </p:nvSpPr>
        <p:spPr>
          <a:xfrm>
            <a:off x="372745" y="4820920"/>
            <a:ext cx="2525395" cy="306705"/>
          </a:xfrm>
          <a:prstGeom prst="rect">
            <a:avLst/>
          </a:prstGeom>
          <a:noFill/>
        </p:spPr>
        <p:txBody>
          <a:bodyPr wrap="square" rtlCol="0">
            <a:spAutoFit/>
          </a:bodyPr>
          <a:p>
            <a:pPr algn="ctr"/>
            <a:r>
              <a:rPr lang="zh-CN" altLang="en-US" sz="1400">
                <a:latin typeface="微软雅黑" panose="020B0503020204020204" charset="-122"/>
                <a:ea typeface="微软雅黑" panose="020B0503020204020204" charset="-122"/>
                <a:cs typeface="微软雅黑" panose="020B0503020204020204" charset="-122"/>
              </a:rPr>
              <a:t>世界坐标系</a:t>
            </a:r>
            <a:r>
              <a:rPr lang="en-US" altLang="zh-CN" sz="1400">
                <a:latin typeface="微软雅黑" panose="020B0503020204020204" charset="-122"/>
                <a:ea typeface="微软雅黑" panose="020B0503020204020204" charset="-122"/>
                <a:cs typeface="微软雅黑" panose="020B0503020204020204" charset="-122"/>
              </a:rPr>
              <a:t>——&gt;</a:t>
            </a:r>
            <a:r>
              <a:rPr lang="zh-CN" altLang="en-US" sz="1400">
                <a:latin typeface="微软雅黑" panose="020B0503020204020204" charset="-122"/>
                <a:ea typeface="微软雅黑" panose="020B0503020204020204" charset="-122"/>
                <a:cs typeface="微软雅黑" panose="020B0503020204020204" charset="-122"/>
              </a:rPr>
              <a:t>相机坐标系</a:t>
            </a:r>
            <a:endParaRPr lang="zh-CN" altLang="en-US" sz="1400">
              <a:latin typeface="微软雅黑" panose="020B0503020204020204" charset="-122"/>
              <a:ea typeface="微软雅黑" panose="020B0503020204020204" charset="-122"/>
              <a:cs typeface="微软雅黑" panose="020B0503020204020204" charset="-122"/>
            </a:endParaRPr>
          </a:p>
        </p:txBody>
      </p:sp>
      <p:sp>
        <p:nvSpPr>
          <p:cNvPr id="13" name="文本框 12"/>
          <p:cNvSpPr txBox="1"/>
          <p:nvPr/>
        </p:nvSpPr>
        <p:spPr>
          <a:xfrm>
            <a:off x="4345940" y="4820920"/>
            <a:ext cx="3500120" cy="306705"/>
          </a:xfrm>
          <a:prstGeom prst="rect">
            <a:avLst/>
          </a:prstGeom>
          <a:noFill/>
        </p:spPr>
        <p:txBody>
          <a:bodyPr wrap="square" rtlCol="0" anchor="t">
            <a:spAutoFit/>
          </a:bodyPr>
          <a:p>
            <a:pPr algn="ctr"/>
            <a:r>
              <a:rPr lang="zh-CN" altLang="en-US" sz="1400">
                <a:latin typeface="微软雅黑" panose="020B0503020204020204" charset="-122"/>
                <a:ea typeface="微软雅黑" panose="020B0503020204020204" charset="-122"/>
                <a:cs typeface="微软雅黑" panose="020B0503020204020204" charset="-122"/>
                <a:sym typeface="+mn-ea"/>
              </a:rPr>
              <a:t>相机坐标系</a:t>
            </a:r>
            <a:r>
              <a:rPr lang="en-US" altLang="zh-CN" sz="1400">
                <a:latin typeface="微软雅黑" panose="020B0503020204020204" charset="-122"/>
                <a:ea typeface="微软雅黑" panose="020B0503020204020204" charset="-122"/>
                <a:cs typeface="微软雅黑" panose="020B0503020204020204" charset="-122"/>
                <a:sym typeface="+mn-ea"/>
              </a:rPr>
              <a:t>——&gt;</a:t>
            </a:r>
            <a:r>
              <a:rPr lang="zh-CN" altLang="en-US" sz="1400">
                <a:latin typeface="微软雅黑" panose="020B0503020204020204" charset="-122"/>
                <a:ea typeface="微软雅黑" panose="020B0503020204020204" charset="-122"/>
                <a:cs typeface="微软雅黑" panose="020B0503020204020204" charset="-122"/>
                <a:sym typeface="+mn-ea"/>
              </a:rPr>
              <a:t>图像坐标系</a:t>
            </a:r>
            <a:endParaRPr lang="zh-CN" altLang="en-US" sz="1400">
              <a:latin typeface="微软雅黑" panose="020B0503020204020204" charset="-122"/>
              <a:ea typeface="微软雅黑" panose="020B0503020204020204" charset="-122"/>
              <a:cs typeface="微软雅黑" panose="020B0503020204020204" charset="-122"/>
              <a:sym typeface="+mn-ea"/>
            </a:endParaRPr>
          </a:p>
        </p:txBody>
      </p:sp>
      <p:sp>
        <p:nvSpPr>
          <p:cNvPr id="14" name="文本框 13"/>
          <p:cNvSpPr txBox="1"/>
          <p:nvPr/>
        </p:nvSpPr>
        <p:spPr>
          <a:xfrm>
            <a:off x="9015730" y="4820920"/>
            <a:ext cx="2495550" cy="306705"/>
          </a:xfrm>
          <a:prstGeom prst="rect">
            <a:avLst/>
          </a:prstGeom>
          <a:noFill/>
        </p:spPr>
        <p:txBody>
          <a:bodyPr wrap="square" rtlCol="0" anchor="t">
            <a:spAutoFit/>
          </a:bodyPr>
          <a:p>
            <a:pPr algn="ctr"/>
            <a:r>
              <a:rPr lang="zh-CN" altLang="en-US" sz="1400">
                <a:latin typeface="微软雅黑" panose="020B0503020204020204" charset="-122"/>
                <a:ea typeface="微软雅黑" panose="020B0503020204020204" charset="-122"/>
                <a:cs typeface="微软雅黑" panose="020B0503020204020204" charset="-122"/>
                <a:sym typeface="+mn-ea"/>
              </a:rPr>
              <a:t>图像坐标系</a:t>
            </a:r>
            <a:r>
              <a:rPr lang="en-US" altLang="zh-CN" sz="1400">
                <a:latin typeface="微软雅黑" panose="020B0503020204020204" charset="-122"/>
                <a:ea typeface="微软雅黑" panose="020B0503020204020204" charset="-122"/>
                <a:cs typeface="微软雅黑" panose="020B0503020204020204" charset="-122"/>
                <a:sym typeface="+mn-ea"/>
              </a:rPr>
              <a:t>——&gt;</a:t>
            </a:r>
            <a:r>
              <a:rPr lang="zh-CN" altLang="en-US" sz="1400">
                <a:latin typeface="微软雅黑" panose="020B0503020204020204" charset="-122"/>
                <a:ea typeface="微软雅黑" panose="020B0503020204020204" charset="-122"/>
                <a:cs typeface="微软雅黑" panose="020B0503020204020204" charset="-122"/>
                <a:sym typeface="+mn-ea"/>
              </a:rPr>
              <a:t>像素</a:t>
            </a:r>
            <a:r>
              <a:rPr lang="zh-CN" altLang="en-US" sz="1400">
                <a:latin typeface="微软雅黑" panose="020B0503020204020204" charset="-122"/>
                <a:ea typeface="微软雅黑" panose="020B0503020204020204" charset="-122"/>
                <a:cs typeface="微软雅黑" panose="020B0503020204020204" charset="-122"/>
                <a:sym typeface="+mn-ea"/>
              </a:rPr>
              <a:t>坐标系</a:t>
            </a:r>
            <a:endParaRPr lang="zh-CN" altLang="en-US" sz="1400">
              <a:latin typeface="微软雅黑" panose="020B0503020204020204" charset="-122"/>
              <a:ea typeface="微软雅黑" panose="020B0503020204020204" charset="-122"/>
              <a:cs typeface="微软雅黑" panose="020B0503020204020204" charset="-122"/>
              <a:sym typeface="+mn-ea"/>
            </a:endParaRPr>
          </a:p>
        </p:txBody>
      </p:sp>
      <p:sp>
        <p:nvSpPr>
          <p:cNvPr id="6" name="标题 7"/>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sz="1800">
                <a:solidFill>
                  <a:schemeClr val="accent6">
                    <a:lumMod val="50000"/>
                  </a:schemeClr>
                </a:solidFill>
                <a:latin typeface="微软雅黑" panose="020B0503020204020204" charset="-122"/>
              </a:rPr>
              <a:t>坐标系间转换</a:t>
            </a:r>
            <a:endParaRPr sz="1800">
              <a:solidFill>
                <a:schemeClr val="accent6">
                  <a:lumMod val="50000"/>
                </a:schemeClr>
              </a:solidFill>
              <a:latin typeface="微软雅黑" panose="020B0503020204020204" charset="-122"/>
            </a:endParaRPr>
          </a:p>
        </p:txBody>
      </p:sp>
      <p:sp>
        <p:nvSpPr>
          <p:cNvPr id="8" name="文本框 7"/>
          <p:cNvSpPr txBox="1"/>
          <p:nvPr/>
        </p:nvSpPr>
        <p:spPr>
          <a:xfrm>
            <a:off x="2030730" y="5537200"/>
            <a:ext cx="8253730" cy="922020"/>
          </a:xfrm>
          <a:prstGeom prst="rect">
            <a:avLst/>
          </a:prstGeom>
          <a:noFill/>
        </p:spPr>
        <p:txBody>
          <a:bodyPr wrap="square" rtlCol="0" anchor="t">
            <a:spAutoFit/>
          </a:bodyPr>
          <a:p>
            <a:r>
              <a:rPr lang="zh-CN" altLang="en-US"/>
              <a:t>相机内参数是与相机自身特性相关的参数，比如相机的焦距、像素大小等； 相机</a:t>
            </a:r>
            <a:endParaRPr lang="zh-CN" altLang="en-US"/>
          </a:p>
          <a:p>
            <a:endParaRPr lang="zh-CN" altLang="en-US"/>
          </a:p>
          <a:p>
            <a:r>
              <a:rPr lang="zh-CN" altLang="en-US"/>
              <a:t>外参数是在世界坐标系中的参数，比如相机的位置、旋转方向等。</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PnP</a:t>
            </a:r>
            <a:endParaRPr lang="en-US" altLang="zh-CN" sz="1800">
              <a:solidFill>
                <a:schemeClr val="accent6">
                  <a:lumMod val="50000"/>
                </a:schemeClr>
              </a:solidFill>
              <a:latin typeface="微软雅黑" panose="020B0503020204020204" charset="-122"/>
            </a:endParaRPr>
          </a:p>
        </p:txBody>
      </p:sp>
      <p:pic>
        <p:nvPicPr>
          <p:cNvPr id="100" name="图片 99"/>
          <p:cNvPicPr/>
          <p:nvPr/>
        </p:nvPicPr>
        <p:blipFill>
          <a:blip r:embed="rId2"/>
          <a:srcRect l="517" t="3572" r="2265" b="7157"/>
          <a:stretch>
            <a:fillRect/>
          </a:stretch>
        </p:blipFill>
        <p:spPr>
          <a:xfrm>
            <a:off x="569595" y="1045845"/>
            <a:ext cx="4735830" cy="2628265"/>
          </a:xfrm>
          <a:prstGeom prst="rect">
            <a:avLst/>
          </a:prstGeom>
          <a:noFill/>
          <a:ln w="9525">
            <a:noFill/>
          </a:ln>
        </p:spPr>
      </p:pic>
      <mc:AlternateContent xmlns:mc="http://schemas.openxmlformats.org/markup-compatibility/2006">
        <mc:Choice xmlns:a14="http://schemas.microsoft.com/office/drawing/2010/main" Requires="a14">
          <p:sp>
            <p:nvSpPr>
              <p:cNvPr id="9" name="文本框 8"/>
              <p:cNvSpPr txBox="1"/>
              <p:nvPr/>
            </p:nvSpPr>
            <p:spPr>
              <a:xfrm>
                <a:off x="123190" y="4078605"/>
                <a:ext cx="7599680" cy="2799715"/>
              </a:xfrm>
              <a:prstGeom prst="rect">
                <a:avLst/>
              </a:prstGeom>
              <a:noFill/>
            </p:spPr>
            <p:txBody>
              <a:bodyPr wrap="square" rtlCol="0" anchor="t">
                <a:spAutoFit/>
              </a:bodyPr>
              <a:p>
                <a:r>
                  <a:rPr lang="zh-CN" altLang="en-US" sz="1600"/>
                  <a:t>已知:</a:t>
                </a:r>
                <a:endParaRPr lang="zh-CN" altLang="en-US" sz="1600"/>
              </a:p>
              <a:p>
                <a:pPr indent="457200"/>
                <a:r>
                  <a:rPr lang="zh-CN" altLang="en-US" sz="1600"/>
                  <a:t>n个点在世界坐标系下的坐标</a:t>
                </a:r>
                <a14:m>
                  <m:oMath xmlns:m="http://schemas.openxmlformats.org/officeDocument/2006/math">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𝑃</m:t>
                        </m:r>
                      </m:e>
                      <m:sub>
                        <m:r>
                          <a:rPr lang="en-US" altLang="zh-CN" sz="1600" i="1">
                            <a:latin typeface="Cambria Math" panose="02040503050406030204" charset="0"/>
                            <a:ea typeface="MS Mincho" charset="0"/>
                            <a:cs typeface="Cambria Math" panose="02040503050406030204" charset="0"/>
                          </a:rPr>
                          <m:t>1</m:t>
                        </m:r>
                      </m:sub>
                    </m:sSub>
                  </m:oMath>
                </a14:m>
                <a:r>
                  <a:rPr lang="zh-CN" altLang="en-US" sz="1600"/>
                  <a:t>、</a:t>
                </a:r>
                <a14:m>
                  <m:oMath xmlns:m="http://schemas.openxmlformats.org/officeDocument/2006/math">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𝑃</m:t>
                        </m:r>
                      </m:e>
                      <m:sub>
                        <m:r>
                          <a:rPr lang="en-US" altLang="zh-CN" sz="1600" i="1">
                            <a:latin typeface="Cambria Math" panose="02040503050406030204" charset="0"/>
                            <a:ea typeface="MS Mincho" charset="0"/>
                            <a:cs typeface="Cambria Math" panose="02040503050406030204" charset="0"/>
                          </a:rPr>
                          <m:t>2</m:t>
                        </m:r>
                      </m:sub>
                    </m:sSub>
                  </m:oMath>
                </a14:m>
                <a:r>
                  <a:rPr lang="zh-CN" altLang="en-US" sz="1600"/>
                  <a:t>、...、</a:t>
                </a:r>
                <a14:m>
                  <m:oMath xmlns:m="http://schemas.openxmlformats.org/officeDocument/2006/math">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𝑃</m:t>
                        </m:r>
                      </m:e>
                      <m:sub>
                        <m:r>
                          <a:rPr lang="en-US" altLang="zh-CN" sz="1600" i="1">
                            <a:latin typeface="Cambria Math" panose="02040503050406030204" charset="0"/>
                            <a:cs typeface="Cambria Math" panose="02040503050406030204" charset="0"/>
                          </a:rPr>
                          <m:t>𝑖</m:t>
                        </m:r>
                      </m:sub>
                    </m:sSub>
                  </m:oMath>
                </a14:m>
                <a:r>
                  <a:rPr lang="zh-CN" altLang="en-US" sz="1600"/>
                  <a:t>、...、</a:t>
                </a:r>
                <a14:m>
                  <m:oMath xmlns:m="http://schemas.openxmlformats.org/officeDocument/2006/math">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𝑃</m:t>
                        </m:r>
                      </m:e>
                      <m:sub>
                        <m:r>
                          <a:rPr lang="en-US" altLang="zh-CN" sz="1600" i="1">
                            <a:latin typeface="Cambria Math" panose="02040503050406030204" charset="0"/>
                            <a:cs typeface="Cambria Math" panose="02040503050406030204" charset="0"/>
                          </a:rPr>
                          <m:t>𝑛</m:t>
                        </m:r>
                      </m:sub>
                    </m:sSub>
                  </m:oMath>
                </a14:m>
                <a:endParaRPr lang="zh-CN" altLang="en-US" sz="1600"/>
              </a:p>
              <a:p>
                <a:pPr indent="457200"/>
                <a:endParaRPr lang="zh-CN" altLang="en-US" sz="1600"/>
              </a:p>
              <a:p>
                <a:pPr indent="457200"/>
                <a:r>
                  <a:rPr lang="zh-CN" altLang="en-US" sz="1600"/>
                  <a:t>对应像素的坐标</a:t>
                </a:r>
                <a14:m>
                  <m:oMath xmlns:m="http://schemas.openxmlformats.org/officeDocument/2006/math">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𝑝</m:t>
                        </m:r>
                      </m:e>
                      <m:sub>
                        <m:r>
                          <a:rPr lang="en-US" altLang="zh-CN" sz="1600" i="1">
                            <a:latin typeface="Cambria Math" panose="02040503050406030204" charset="0"/>
                            <a:ea typeface="MS Mincho" charset="0"/>
                            <a:cs typeface="Cambria Math" panose="02040503050406030204" charset="0"/>
                          </a:rPr>
                          <m:t>1</m:t>
                        </m:r>
                      </m:sub>
                    </m:sSub>
                  </m:oMath>
                </a14:m>
                <a:r>
                  <a:rPr lang="zh-CN" altLang="en-US" sz="1600"/>
                  <a:t>、</a:t>
                </a:r>
                <a14:m>
                  <m:oMath xmlns:m="http://schemas.openxmlformats.org/officeDocument/2006/math">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𝑝</m:t>
                        </m:r>
                      </m:e>
                      <m:sub>
                        <m:r>
                          <a:rPr lang="en-US" altLang="zh-CN" sz="1600" i="1">
                            <a:latin typeface="Cambria Math" panose="02040503050406030204" charset="0"/>
                            <a:ea typeface="MS Mincho" charset="0"/>
                            <a:cs typeface="Cambria Math" panose="02040503050406030204" charset="0"/>
                          </a:rPr>
                          <m:t>2</m:t>
                        </m:r>
                      </m:sub>
                    </m:sSub>
                  </m:oMath>
                </a14:m>
                <a:r>
                  <a:rPr lang="zh-CN" altLang="en-US" sz="1600"/>
                  <a:t>、.….、</a:t>
                </a:r>
                <a14:m>
                  <m:oMath xmlns:m="http://schemas.openxmlformats.org/officeDocument/2006/math">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𝑝</m:t>
                        </m:r>
                      </m:e>
                      <m:sub>
                        <m:r>
                          <a:rPr lang="en-US" altLang="zh-CN" sz="1600" i="1">
                            <a:latin typeface="Cambria Math" panose="02040503050406030204" charset="0"/>
                            <a:cs typeface="Cambria Math" panose="02040503050406030204" charset="0"/>
                          </a:rPr>
                          <m:t>𝑖</m:t>
                        </m:r>
                      </m:sub>
                    </m:sSub>
                  </m:oMath>
                </a14:m>
                <a:r>
                  <a:rPr lang="zh-CN" altLang="en-US" sz="1600"/>
                  <a:t>、….、</a:t>
                </a:r>
                <a14:m>
                  <m:oMath xmlns:m="http://schemas.openxmlformats.org/officeDocument/2006/math">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𝑝</m:t>
                        </m:r>
                      </m:e>
                      <m:sub>
                        <m:r>
                          <a:rPr lang="en-US" altLang="zh-CN" sz="1600" i="1">
                            <a:latin typeface="Cambria Math" panose="02040503050406030204" charset="0"/>
                            <a:cs typeface="Cambria Math" panose="02040503050406030204" charset="0"/>
                          </a:rPr>
                          <m:t>𝑛</m:t>
                        </m:r>
                      </m:sub>
                    </m:sSub>
                  </m:oMath>
                </a14:m>
                <a:endParaRPr lang="en-US" altLang="zh-CN" sz="1600" i="1">
                  <a:latin typeface="Cambria Math" panose="02040503050406030204" charset="0"/>
                  <a:cs typeface="Cambria Math" panose="02040503050406030204" charset="0"/>
                </a:endParaRPr>
              </a:p>
              <a:p>
                <a:pPr indent="457200"/>
                <a:endParaRPr lang="zh-CN" altLang="en-US" sz="1600"/>
              </a:p>
              <a:p>
                <a:pPr indent="457200"/>
                <a:r>
                  <a:rPr lang="zh-CN" altLang="en-US" sz="1600"/>
                  <a:t>相机内参K</a:t>
                </a:r>
                <a:endParaRPr lang="zh-CN" altLang="en-US" sz="1600"/>
              </a:p>
              <a:p>
                <a:pPr indent="457200"/>
                <a:endParaRPr lang="zh-CN" altLang="en-US" sz="1600"/>
              </a:p>
              <a:p>
                <a:pPr indent="0"/>
                <a:r>
                  <a:rPr lang="zh-CN" altLang="en-US" sz="1600"/>
                  <a:t>求解：</a:t>
                </a:r>
                <a:endParaRPr lang="zh-CN" altLang="en-US" sz="1600"/>
              </a:p>
              <a:p>
                <a:pPr indent="0"/>
                <a:endParaRPr lang="zh-CN" altLang="en-US" sz="1600"/>
              </a:p>
              <a:p>
                <a:pPr indent="0"/>
                <a:r>
                  <a:rPr lang="zh-CN" altLang="en-US" sz="1600"/>
                  <a:t>相机坐标系(</a:t>
                </a:r>
                <a14:m>
                  <m:oMath xmlns:m="http://schemas.openxmlformats.org/officeDocument/2006/math">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𝑂</m:t>
                        </m:r>
                      </m:e>
                      <m:sub>
                        <m:r>
                          <a:rPr lang="en-US" altLang="zh-CN" sz="1600" i="1">
                            <a:latin typeface="Cambria Math" panose="02040503050406030204" charset="0"/>
                            <a:cs typeface="Cambria Math" panose="02040503050406030204" charset="0"/>
                          </a:rPr>
                          <m:t>𝑐</m:t>
                        </m:r>
                      </m:sub>
                    </m:sSub>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𝑋</m:t>
                        </m:r>
                      </m:e>
                      <m:sub>
                        <m:r>
                          <a:rPr lang="en-US" altLang="zh-CN" sz="1600" i="1">
                            <a:latin typeface="Cambria Math" panose="02040503050406030204" charset="0"/>
                            <a:cs typeface="Cambria Math" panose="02040503050406030204" charset="0"/>
                          </a:rPr>
                          <m:t>𝑐</m:t>
                        </m:r>
                      </m:sub>
                    </m:sSub>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𝑌</m:t>
                        </m:r>
                      </m:e>
                      <m:sub>
                        <m:r>
                          <a:rPr lang="en-US" altLang="zh-CN" sz="1600" i="1">
                            <a:latin typeface="Cambria Math" panose="02040503050406030204" charset="0"/>
                            <a:cs typeface="Cambria Math" panose="02040503050406030204" charset="0"/>
                          </a:rPr>
                          <m:t>𝑐</m:t>
                        </m:r>
                      </m:sub>
                    </m:sSub>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𝑍</m:t>
                        </m:r>
                      </m:e>
                      <m:sub>
                        <m:r>
                          <a:rPr lang="en-US" altLang="zh-CN" sz="1600" i="1">
                            <a:latin typeface="Cambria Math" panose="02040503050406030204" charset="0"/>
                            <a:cs typeface="Cambria Math" panose="02040503050406030204" charset="0"/>
                          </a:rPr>
                          <m:t>𝑐</m:t>
                        </m:r>
                      </m:sub>
                    </m:sSub>
                  </m:oMath>
                </a14:m>
                <a:r>
                  <a:rPr lang="zh-CN" altLang="en-US" sz="1600"/>
                  <a:t>)相对于世界坐标系(</a:t>
                </a:r>
                <a14:m>
                  <m:oMath xmlns:m="http://schemas.openxmlformats.org/officeDocument/2006/math">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𝑂</m:t>
                        </m:r>
                      </m:e>
                      <m:sub>
                        <m:r>
                          <a:rPr lang="en-US" altLang="zh-CN" sz="1600" i="1">
                            <a:latin typeface="Cambria Math" panose="02040503050406030204" charset="0"/>
                            <a:cs typeface="Cambria Math" panose="02040503050406030204" charset="0"/>
                          </a:rPr>
                          <m:t>𝑤</m:t>
                        </m:r>
                      </m:sub>
                    </m:sSub>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𝑋</m:t>
                        </m:r>
                      </m:e>
                      <m:sub>
                        <m:r>
                          <a:rPr lang="en-US" altLang="zh-CN" sz="1600" i="1">
                            <a:latin typeface="Cambria Math" panose="02040503050406030204" charset="0"/>
                            <a:cs typeface="Cambria Math" panose="02040503050406030204" charset="0"/>
                          </a:rPr>
                          <m:t>𝑤</m:t>
                        </m:r>
                      </m:sub>
                    </m:sSub>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𝑌</m:t>
                        </m:r>
                      </m:e>
                      <m:sub>
                        <m:r>
                          <a:rPr lang="en-US" altLang="zh-CN" sz="1600" i="1">
                            <a:latin typeface="Cambria Math" panose="02040503050406030204" charset="0"/>
                            <a:cs typeface="Cambria Math" panose="02040503050406030204" charset="0"/>
                          </a:rPr>
                          <m:t>𝑤</m:t>
                        </m:r>
                      </m:sub>
                    </m:sSub>
                    <m:r>
                      <a:rPr lang="en-US" altLang="zh-CN" sz="1600" i="1">
                        <a:latin typeface="Cambria Math" panose="02040503050406030204" charset="0"/>
                        <a:cs typeface="Cambria Math" panose="02040503050406030204" charset="0"/>
                      </a:rPr>
                      <m:t>𝑤</m:t>
                    </m:r>
                  </m:oMath>
                </a14:m>
                <a:r>
                  <a:rPr lang="zh-CN" altLang="en-US" sz="1600"/>
                  <a:t>)的位姿，</a:t>
                </a:r>
                <a:r>
                  <a:rPr lang="zh-CN" altLang="en-US" sz="1600" b="1"/>
                  <a:t>公式中中的[R t]</a:t>
                </a:r>
                <a:endParaRPr lang="zh-CN" altLang="en-US" sz="1600" b="1"/>
              </a:p>
              <a:p>
                <a:pPr indent="457200"/>
                <a:endParaRPr lang="zh-CN" altLang="en-US" sz="1600" b="1"/>
              </a:p>
            </p:txBody>
          </p:sp>
        </mc:Choice>
        <mc:Fallback>
          <p:sp>
            <p:nvSpPr>
              <p:cNvPr id="9" name="文本框 8"/>
              <p:cNvSpPr txBox="1">
                <a:spLocks noRot="1" noChangeAspect="1" noMove="1" noResize="1" noEditPoints="1" noAdjustHandles="1" noChangeArrowheads="1" noChangeShapeType="1" noTextEdit="1"/>
              </p:cNvSpPr>
              <p:nvPr/>
            </p:nvSpPr>
            <p:spPr>
              <a:xfrm>
                <a:off x="123190" y="4078605"/>
                <a:ext cx="7599680" cy="2799715"/>
              </a:xfrm>
              <a:prstGeom prst="rect">
                <a:avLst/>
              </a:prstGeom>
              <a:blipFill rotWithShape="1">
                <a:blip r:embed="rId3"/>
                <a:stretch>
                  <a:fillRect/>
                </a:stretch>
              </a:blipFill>
            </p:spPr>
            <p:txBody>
              <a:bodyPr/>
              <a:lstStyle/>
              <a:p>
                <a:r>
                  <a:rPr lang="zh-CN" altLang="en-US">
                    <a:noFill/>
                  </a:rPr>
                  <a:t> </a:t>
                </a:r>
              </a:p>
            </p:txBody>
          </p:sp>
        </mc:Fallback>
      </mc:AlternateContent>
      <p:pic>
        <p:nvPicPr>
          <p:cNvPr id="101" name="图片 100"/>
          <p:cNvPicPr/>
          <p:nvPr/>
        </p:nvPicPr>
        <p:blipFill>
          <a:blip r:embed="rId4"/>
          <a:stretch>
            <a:fillRect/>
          </a:stretch>
        </p:blipFill>
        <p:spPr>
          <a:xfrm>
            <a:off x="7670165" y="907415"/>
            <a:ext cx="4267200" cy="5510530"/>
          </a:xfrm>
          <a:prstGeom prst="rect">
            <a:avLst/>
          </a:prstGeom>
          <a:noFill/>
          <a:ln w="9525">
            <a:noFill/>
          </a:ln>
        </p:spPr>
      </p:pic>
      <mc:AlternateContent xmlns:mc="http://schemas.openxmlformats.org/markup-compatibility/2006">
        <mc:Choice xmlns:a14="http://schemas.microsoft.com/office/drawing/2010/main" Requires="a14">
          <p:sp>
            <p:nvSpPr>
              <p:cNvPr id="11" name="文本框 10"/>
              <p:cNvSpPr txBox="1"/>
              <p:nvPr/>
            </p:nvSpPr>
            <p:spPr>
              <a:xfrm>
                <a:off x="5172011" y="2993644"/>
                <a:ext cx="1847850" cy="870585"/>
              </a:xfrm>
              <a:prstGeom prst="rect">
                <a:avLst/>
              </a:prstGeom>
              <a:noFill/>
            </p:spPr>
            <p:txBody>
              <a:bodyPr wrap="none" rtlCol="0" anchor="t">
                <a:spAutoFit/>
              </a:bodyPr>
              <a:p>
                <a:pPr algn="l"/>
                <a14:m>
                  <m:oMath xmlns:m="http://schemas.openxmlformats.org/officeDocument/2006/math">
                    <m:d>
                      <m:dPr>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𝑋</m:t>
                                </m:r>
                              </m:e>
                              <m:sub>
                                <m:r>
                                  <a:rPr lang="en-US" altLang="zh-CN" i="1">
                                    <a:latin typeface="Cambria Math" panose="02040503050406030204" charset="0"/>
                                    <a:cs typeface="Cambria Math" panose="02040503050406030204" charset="0"/>
                                  </a:rPr>
                                  <m:t>𝑐</m:t>
                                </m:r>
                              </m:sub>
                            </m:sSub>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𝑌</m:t>
                                </m:r>
                              </m:e>
                              <m:sub>
                                <m:r>
                                  <a:rPr lang="en-US" altLang="zh-CN" i="1">
                                    <a:latin typeface="Cambria Math" panose="02040503050406030204" charset="0"/>
                                    <a:cs typeface="Cambria Math" panose="02040503050406030204" charset="0"/>
                                  </a:rPr>
                                  <m:t>𝑐</m:t>
                                </m:r>
                              </m:sub>
                            </m:sSub>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𝑍</m:t>
                                </m:r>
                              </m:e>
                              <m:sub>
                                <m:r>
                                  <a:rPr lang="en-US" altLang="zh-CN" i="1">
                                    <a:latin typeface="Cambria Math" panose="02040503050406030204" charset="0"/>
                                    <a:cs typeface="Cambria Math" panose="02040503050406030204" charset="0"/>
                                  </a:rPr>
                                  <m:t>𝑐</m:t>
                                </m:r>
                              </m:sub>
                            </m:sSub>
                          </m:e>
                        </m:eqArr>
                      </m:e>
                    </m:d>
                  </m:oMath>
                </a14:m>
                <a:r>
                  <a:rPr lang="en-US" altLang="zh-CN"/>
                  <a:t>=(R t)</a:t>
                </a:r>
                <a14:m>
                  <m:oMath xmlns:m="http://schemas.openxmlformats.org/officeDocument/2006/math">
                    <m:d>
                      <m:dPr>
                        <m:ctrlPr>
                          <a:rPr lang="en-US" altLang="zh-CN" i="1">
                            <a:latin typeface="Cambria Math" panose="02040503050406030204" charset="0"/>
                            <a:cs typeface="Cambria Math" panose="02040503050406030204" charset="0"/>
                          </a:rPr>
                        </m:ctrlPr>
                      </m:dPr>
                      <m:e>
                        <m:eqArr>
                          <m:eqArrPr>
                            <m:ctrlPr>
                              <a:rPr lang="en-US" altLang="zh-CN" i="1">
                                <a:latin typeface="Cambria Math" panose="02040503050406030204" charset="0"/>
                                <a:cs typeface="Cambria Math" panose="02040503050406030204" charset="0"/>
                              </a:rPr>
                            </m:ctrlPr>
                          </m:eqArrPr>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𝑋</m:t>
                                </m:r>
                              </m:e>
                              <m:sub>
                                <m:r>
                                  <a:rPr lang="en-US" altLang="zh-CN" i="1">
                                    <a:latin typeface="Cambria Math" panose="02040503050406030204" charset="0"/>
                                    <a:cs typeface="Cambria Math" panose="02040503050406030204" charset="0"/>
                                  </a:rPr>
                                  <m:t>𝑤</m:t>
                                </m:r>
                              </m:sub>
                            </m:sSub>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𝑌</m:t>
                                </m:r>
                              </m:e>
                              <m:sub>
                                <m:r>
                                  <a:rPr lang="en-US" altLang="zh-CN" i="1">
                                    <a:latin typeface="Cambria Math" panose="02040503050406030204" charset="0"/>
                                    <a:cs typeface="Cambria Math" panose="02040503050406030204" charset="0"/>
                                  </a:rPr>
                                  <m:t>𝑤</m:t>
                                </m:r>
                              </m:sub>
                            </m:sSub>
                          </m:e>
                          <m:e>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𝑍</m:t>
                                </m:r>
                              </m:e>
                              <m:sub>
                                <m:r>
                                  <a:rPr lang="en-US" altLang="zh-CN" i="1">
                                    <a:latin typeface="Cambria Math" panose="02040503050406030204" charset="0"/>
                                    <a:cs typeface="Cambria Math" panose="02040503050406030204" charset="0"/>
                                  </a:rPr>
                                  <m:t>𝑤</m:t>
                                </m:r>
                              </m:sub>
                            </m:sSub>
                          </m:e>
                        </m:eqArr>
                      </m:e>
                    </m:d>
                  </m:oMath>
                </a14:m>
                <a:endParaRPr lang="en-US" altLang="zh-CN"/>
              </a:p>
            </p:txBody>
          </p:sp>
        </mc:Choice>
        <mc:Fallback>
          <p:sp>
            <p:nvSpPr>
              <p:cNvPr id="11" name="文本框 10"/>
              <p:cNvSpPr txBox="1">
                <a:spLocks noRot="1" noChangeAspect="1" noMove="1" noResize="1" noEditPoints="1" noAdjustHandles="1" noChangeArrowheads="1" noChangeShapeType="1" noTextEdit="1"/>
              </p:cNvSpPr>
              <p:nvPr/>
            </p:nvSpPr>
            <p:spPr>
              <a:xfrm>
                <a:off x="5172011" y="2993644"/>
                <a:ext cx="1847850" cy="870585"/>
              </a:xfrm>
              <a:prstGeom prst="rect">
                <a:avLst/>
              </a:prstGeom>
              <a:blipFill rotWithShape="1">
                <a:blip r:embed="rId5"/>
                <a:stretch>
                  <a:fillRect l="-31" t="-29" r="31" b="29"/>
                </a:stretch>
              </a:blipFill>
            </p:spPr>
            <p:txBody>
              <a:bodyPr/>
              <a:lstStyle/>
              <a:p>
                <a:r>
                  <a:rPr lang="zh-CN"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2"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sz="1800">
                <a:solidFill>
                  <a:schemeClr val="accent6">
                    <a:lumMod val="50000"/>
                  </a:schemeClr>
                </a:solidFill>
                <a:latin typeface="微软雅黑" panose="020B0503020204020204" charset="-122"/>
                <a:hlinkClick r:id="rId2" action="ppaction://hlinkfile">
                  <a:extLst>
                    <a:ext uri="{DAF060AB-1E55-43B9-8AAB-6FB025537F2F}">
                      <wpsdc:hlinkClr xmlns:wpsdc="http://www.wps.cn/officeDocument/2017/drawingmlCustomData" val="941225"/>
                      <wpsdc:folHlinkClr xmlns:wpsdc="http://www.wps.cn/officeDocument/2017/drawingmlCustomData" val="941225"/>
                      <wpsdc:hlinkUnderline xmlns:wpsdc="http://www.wps.cn/officeDocument/2017/drawingmlCustomData" val="0"/>
                    </a:ext>
                  </a:extLst>
                </a:hlinkClick>
              </a:rPr>
              <a:t>常用数据集</a:t>
            </a:r>
            <a:endParaRPr sz="1800">
              <a:solidFill>
                <a:schemeClr val="accent6">
                  <a:lumMod val="50000"/>
                </a:schemeClr>
              </a:solidFill>
              <a:latin typeface="微软雅黑" panose="020B0503020204020204" charset="-122"/>
            </a:endParaRPr>
          </a:p>
        </p:txBody>
      </p:sp>
      <p:sp>
        <p:nvSpPr>
          <p:cNvPr id="4" name="文本框 3"/>
          <p:cNvSpPr txBox="1"/>
          <p:nvPr/>
        </p:nvSpPr>
        <p:spPr>
          <a:xfrm>
            <a:off x="694055" y="1443990"/>
            <a:ext cx="8449945" cy="3969385"/>
          </a:xfrm>
          <a:prstGeom prst="rect">
            <a:avLst/>
          </a:prstGeom>
          <a:noFill/>
        </p:spPr>
        <p:txBody>
          <a:bodyPr wrap="square" rtlCol="0" anchor="t">
            <a:spAutoFit/>
          </a:bodyPr>
          <a:p>
            <a:r>
              <a:rPr lang="zh-CN" altLang="en-US" b="1"/>
              <a:t>1.LINEMOD数据集：</a:t>
            </a:r>
            <a:endParaRPr lang="zh-CN" altLang="en-US" b="1"/>
          </a:p>
          <a:p>
            <a:endParaRPr lang="zh-CN" altLang="en-US"/>
          </a:p>
          <a:p>
            <a:r>
              <a:rPr lang="zh-CN" altLang="en-US"/>
              <a:t>2012发布，严重杂乱场景下的无纹理物体。</a:t>
            </a:r>
            <a:endParaRPr lang="zh-CN" altLang="en-US"/>
          </a:p>
          <a:p>
            <a:r>
              <a:rPr lang="zh-CN" altLang="en-US"/>
              <a:t>15件无纹理家居用品，具有明显的颜色、形状和大小。</a:t>
            </a:r>
            <a:endParaRPr lang="zh-CN" altLang="en-US"/>
          </a:p>
          <a:p>
            <a:endParaRPr lang="zh-CN" altLang="en-US"/>
          </a:p>
          <a:p>
            <a:r>
              <a:rPr lang="zh-CN" altLang="en-US" b="1"/>
              <a:t>2.Linemod-Occluded数据集：</a:t>
            </a:r>
            <a:endParaRPr lang="zh-CN" altLang="en-US" b="1"/>
          </a:p>
          <a:p>
            <a:endParaRPr lang="zh-CN" altLang="en-US"/>
          </a:p>
          <a:p>
            <a:r>
              <a:rPr lang="zh-CN" altLang="en-US"/>
              <a:t>存在遮挡的</a:t>
            </a:r>
            <a:r>
              <a:rPr lang="zh-CN" altLang="en-US">
                <a:sym typeface="+mn-ea"/>
              </a:rPr>
              <a:t>LINEMOD数据集</a:t>
            </a:r>
            <a:endParaRPr lang="zh-CN" altLang="en-US"/>
          </a:p>
          <a:p>
            <a:endParaRPr lang="zh-CN" altLang="en-US"/>
          </a:p>
          <a:p>
            <a:r>
              <a:rPr lang="zh-CN" altLang="en-US" b="1"/>
              <a:t>3.T-LESS数据集：</a:t>
            </a:r>
            <a:endParaRPr lang="zh-CN" altLang="en-US" b="1"/>
          </a:p>
          <a:p>
            <a:endParaRPr lang="zh-CN" altLang="en-US"/>
          </a:p>
          <a:p>
            <a:r>
              <a:rPr lang="zh-CN" altLang="en-US"/>
              <a:t>30件工业相关的物品，没有明显的纹理或颜色。这些物体在形状和/或大小上表现出对称性和相互相似性，一些物体是由其他物体组成的。测试图像来源于20个不同复杂程度的场景。</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2"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sz="1800">
                <a:solidFill>
                  <a:schemeClr val="accent6">
                    <a:lumMod val="50000"/>
                  </a:schemeClr>
                </a:solidFill>
                <a:latin typeface="微软雅黑" panose="020B0503020204020204" charset="-122"/>
                <a:hlinkClick r:id="rId2" action="ppaction://hlinkfile">
                  <a:extLst>
                    <a:ext uri="{DAF060AB-1E55-43B9-8AAB-6FB025537F2F}">
                      <wpsdc:hlinkClr xmlns:wpsdc="http://www.wps.cn/officeDocument/2017/drawingmlCustomData" val="941225"/>
                      <wpsdc:folHlinkClr xmlns:wpsdc="http://www.wps.cn/officeDocument/2017/drawingmlCustomData" val="941225"/>
                      <wpsdc:hlinkUnderline xmlns:wpsdc="http://www.wps.cn/officeDocument/2017/drawingmlCustomData" val="0"/>
                    </a:ext>
                  </a:extLst>
                </a:hlinkClick>
              </a:rPr>
              <a:t>常用数据集</a:t>
            </a:r>
            <a:endParaRPr sz="1800">
              <a:solidFill>
                <a:schemeClr val="accent6">
                  <a:lumMod val="50000"/>
                </a:schemeClr>
              </a:solidFill>
              <a:latin typeface="微软雅黑" panose="020B0503020204020204" charset="-122"/>
            </a:endParaRPr>
          </a:p>
        </p:txBody>
      </p:sp>
      <p:sp>
        <p:nvSpPr>
          <p:cNvPr id="6" name="文本框 5"/>
          <p:cNvSpPr txBox="1"/>
          <p:nvPr/>
        </p:nvSpPr>
        <p:spPr>
          <a:xfrm>
            <a:off x="569595" y="974090"/>
            <a:ext cx="6096000" cy="368300"/>
          </a:xfrm>
          <a:prstGeom prst="rect">
            <a:avLst/>
          </a:prstGeom>
          <a:noFill/>
        </p:spPr>
        <p:txBody>
          <a:bodyPr wrap="square" rtlCol="0" anchor="t">
            <a:spAutoFit/>
          </a:bodyPr>
          <a:p>
            <a:r>
              <a:rPr lang="zh-CN" altLang="en-US">
                <a:solidFill>
                  <a:schemeClr val="accent6">
                    <a:lumMod val="50000"/>
                  </a:schemeClr>
                </a:solidFill>
              </a:rPr>
              <a:t>YCB-Video</a:t>
            </a:r>
            <a:endParaRPr lang="zh-CN" altLang="en-US">
              <a:solidFill>
                <a:schemeClr val="accent6">
                  <a:lumMod val="50000"/>
                </a:schemeClr>
              </a:solidFill>
            </a:endParaRPr>
          </a:p>
        </p:txBody>
      </p:sp>
      <p:pic>
        <p:nvPicPr>
          <p:cNvPr id="100" name="图片 99"/>
          <p:cNvPicPr/>
          <p:nvPr/>
        </p:nvPicPr>
        <p:blipFill>
          <a:blip r:embed="rId3"/>
          <a:srcRect t="1503" b="10792"/>
          <a:stretch>
            <a:fillRect/>
          </a:stretch>
        </p:blipFill>
        <p:spPr>
          <a:xfrm>
            <a:off x="836295" y="1342390"/>
            <a:ext cx="5755005" cy="4378960"/>
          </a:xfrm>
          <a:prstGeom prst="rect">
            <a:avLst/>
          </a:prstGeom>
          <a:noFill/>
          <a:ln w="9525">
            <a:noFill/>
          </a:ln>
        </p:spPr>
      </p:pic>
      <p:sp>
        <p:nvSpPr>
          <p:cNvPr id="8" name="文本框 7"/>
          <p:cNvSpPr txBox="1"/>
          <p:nvPr/>
        </p:nvSpPr>
        <p:spPr>
          <a:xfrm>
            <a:off x="6820535" y="2413635"/>
            <a:ext cx="4700905" cy="3692525"/>
          </a:xfrm>
          <a:prstGeom prst="rect">
            <a:avLst/>
          </a:prstGeom>
          <a:noFill/>
        </p:spPr>
        <p:txBody>
          <a:bodyPr wrap="square" rtlCol="0" anchor="t">
            <a:spAutoFit/>
          </a:bodyPr>
          <a:p>
            <a:pPr marL="285750" indent="-285750">
              <a:buFont typeface="Arial" panose="020B0604020202020204" pitchFamily="34" charset="0"/>
              <a:buChar char="•"/>
            </a:pPr>
            <a:r>
              <a:rPr lang="zh-CN" altLang="en-US">
                <a:sym typeface="+mn-ea"/>
              </a:rPr>
              <a:t>21个objects</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选取3-9个搭建一个真实的室内场景</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RGBD相机进行实物拍摄，92个 videos</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整个数据集所有 video 包含了133827帧</a:t>
            </a:r>
            <a:endParaRPr lang="zh-CN" altLang="en-US"/>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其仅针对多类、单实例、富纹理物体，基于2D数据的深度学习进行直接回归。</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场景可能是单类多实例、多类单实例或者多类多实例场景</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845185" y="1619885"/>
            <a:ext cx="4827905" cy="3627755"/>
          </a:xfrm>
          <a:prstGeom prst="rect">
            <a:avLst/>
          </a:prstGeom>
        </p:spPr>
      </p:pic>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2">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3"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sz="1800">
                <a:solidFill>
                  <a:schemeClr val="accent6">
                    <a:lumMod val="50000"/>
                  </a:schemeClr>
                </a:solidFill>
                <a:latin typeface="微软雅黑" panose="020B0503020204020204" charset="-122"/>
                <a:hlinkClick r:id="rId3" action="ppaction://hlinkfile">
                  <a:extLst>
                    <a:ext uri="{DAF060AB-1E55-43B9-8AAB-6FB025537F2F}">
                      <wpsdc:hlinkClr xmlns:wpsdc="http://www.wps.cn/officeDocument/2017/drawingmlCustomData" val="941225"/>
                      <wpsdc:folHlinkClr xmlns:wpsdc="http://www.wps.cn/officeDocument/2017/drawingmlCustomData" val="941225"/>
                      <wpsdc:hlinkUnderline xmlns:wpsdc="http://www.wps.cn/officeDocument/2017/drawingmlCustomData" val="0"/>
                    </a:ext>
                  </a:extLst>
                </a:hlinkClick>
              </a:rPr>
              <a:t>常用数据集</a:t>
            </a:r>
            <a:endParaRPr sz="1800">
              <a:solidFill>
                <a:schemeClr val="accent6">
                  <a:lumMod val="50000"/>
                </a:schemeClr>
              </a:solidFill>
              <a:latin typeface="微软雅黑" panose="020B0503020204020204" charset="-122"/>
            </a:endParaRPr>
          </a:p>
        </p:txBody>
      </p:sp>
      <p:sp>
        <p:nvSpPr>
          <p:cNvPr id="6" name="文本框 5"/>
          <p:cNvSpPr txBox="1"/>
          <p:nvPr/>
        </p:nvSpPr>
        <p:spPr>
          <a:xfrm>
            <a:off x="569595" y="974090"/>
            <a:ext cx="6096000" cy="368300"/>
          </a:xfrm>
          <a:prstGeom prst="rect">
            <a:avLst/>
          </a:prstGeom>
          <a:noFill/>
        </p:spPr>
        <p:txBody>
          <a:bodyPr wrap="square" rtlCol="0" anchor="t">
            <a:spAutoFit/>
          </a:bodyPr>
          <a:p>
            <a:r>
              <a:rPr lang="zh-CN" altLang="en-US">
                <a:solidFill>
                  <a:schemeClr val="accent6">
                    <a:lumMod val="50000"/>
                  </a:schemeClr>
                </a:solidFill>
              </a:rPr>
              <a:t>Linemod</a:t>
            </a:r>
            <a:endParaRPr lang="zh-CN" altLang="en-US">
              <a:solidFill>
                <a:schemeClr val="accent6">
                  <a:lumMod val="50000"/>
                </a:schemeClr>
              </a:solidFill>
            </a:endParaRPr>
          </a:p>
        </p:txBody>
      </p:sp>
      <p:sp>
        <p:nvSpPr>
          <p:cNvPr id="8" name="文本框 7"/>
          <p:cNvSpPr txBox="1"/>
          <p:nvPr/>
        </p:nvSpPr>
        <p:spPr>
          <a:xfrm>
            <a:off x="5935345" y="2691130"/>
            <a:ext cx="6109970" cy="1476375"/>
          </a:xfrm>
          <a:prstGeom prst="rect">
            <a:avLst/>
          </a:prstGeom>
          <a:noFill/>
        </p:spPr>
        <p:txBody>
          <a:bodyPr wrap="square" rtlCol="0" anchor="t">
            <a:spAutoFit/>
          </a:bodyPr>
          <a:p>
            <a:pPr marL="285750" indent="-285750">
              <a:buFont typeface="Arial" panose="020B0604020202020204" pitchFamily="34" charset="0"/>
              <a:buChar char="•"/>
            </a:pPr>
            <a:r>
              <a:rPr lang="zh-CN" altLang="en-US">
                <a:sym typeface="+mn-ea"/>
              </a:rPr>
              <a:t>高度杂乱场景中无纹理3d对象的姿态估计</a:t>
            </a:r>
            <a:endParaRPr lang="zh-CN" altLang="en-US">
              <a:sym typeface="+mn-ea"/>
            </a:endParaRPr>
          </a:p>
          <a:p>
            <a:pPr marL="285750" indent="-285750">
              <a:buFont typeface="Arial" panose="020B0604020202020204" pitchFamily="34" charset="0"/>
              <a:buChar char="•"/>
            </a:pPr>
            <a:endParaRPr lang="zh-CN" altLang="en-US">
              <a:sym typeface="+mn-ea"/>
            </a:endParaRPr>
          </a:p>
          <a:p>
            <a:pPr marL="285750" indent="-285750">
              <a:buFont typeface="Arial" panose="020B0604020202020204" pitchFamily="34" charset="0"/>
              <a:buChar char="•"/>
            </a:pPr>
            <a:r>
              <a:rPr lang="zh-CN" altLang="en-US"/>
              <a:t>15件无质感的家居用品，颜色、形状和大小具有区别性</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明显杂乱但只有轻微遮挡的注释对象实例</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2"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sz="1800">
                <a:solidFill>
                  <a:schemeClr val="accent6">
                    <a:lumMod val="50000"/>
                  </a:schemeClr>
                </a:solidFill>
                <a:latin typeface="微软雅黑" panose="020B0503020204020204" charset="-122"/>
                <a:hlinkClick r:id="rId2" action="ppaction://hlinkfile">
                  <a:extLst>
                    <a:ext uri="{DAF060AB-1E55-43B9-8AAB-6FB025537F2F}">
                      <wpsdc:hlinkClr xmlns:wpsdc="http://www.wps.cn/officeDocument/2017/drawingmlCustomData" val="941225"/>
                      <wpsdc:folHlinkClr xmlns:wpsdc="http://www.wps.cn/officeDocument/2017/drawingmlCustomData" val="941225"/>
                      <wpsdc:hlinkUnderline xmlns:wpsdc="http://www.wps.cn/officeDocument/2017/drawingmlCustomData" val="0"/>
                    </a:ext>
                  </a:extLst>
                </a:hlinkClick>
              </a:rPr>
              <a:t>常用数据集</a:t>
            </a:r>
            <a:endParaRPr sz="1800">
              <a:solidFill>
                <a:schemeClr val="accent6">
                  <a:lumMod val="50000"/>
                </a:schemeClr>
              </a:solidFill>
              <a:latin typeface="微软雅黑" panose="020B0503020204020204" charset="-122"/>
            </a:endParaRPr>
          </a:p>
        </p:txBody>
      </p:sp>
      <p:sp>
        <p:nvSpPr>
          <p:cNvPr id="6" name="文本框 5"/>
          <p:cNvSpPr txBox="1"/>
          <p:nvPr/>
        </p:nvSpPr>
        <p:spPr>
          <a:xfrm>
            <a:off x="569595" y="974090"/>
            <a:ext cx="6096000" cy="368300"/>
          </a:xfrm>
          <a:prstGeom prst="rect">
            <a:avLst/>
          </a:prstGeom>
          <a:noFill/>
        </p:spPr>
        <p:txBody>
          <a:bodyPr wrap="square" rtlCol="0" anchor="t">
            <a:spAutoFit/>
          </a:bodyPr>
          <a:p>
            <a:r>
              <a:rPr lang="zh-CN" altLang="en-US">
                <a:solidFill>
                  <a:schemeClr val="accent6">
                    <a:lumMod val="50000"/>
                  </a:schemeClr>
                </a:solidFill>
              </a:rPr>
              <a:t>LM-O (Linemod-Occluded)</a:t>
            </a:r>
            <a:endParaRPr lang="zh-CN" altLang="en-US">
              <a:solidFill>
                <a:schemeClr val="accent6">
                  <a:lumMod val="50000"/>
                </a:schemeClr>
              </a:solidFill>
            </a:endParaRPr>
          </a:p>
        </p:txBody>
      </p:sp>
      <p:sp>
        <p:nvSpPr>
          <p:cNvPr id="8" name="文本框 7"/>
          <p:cNvSpPr txBox="1"/>
          <p:nvPr/>
        </p:nvSpPr>
        <p:spPr>
          <a:xfrm>
            <a:off x="7903210" y="3244850"/>
            <a:ext cx="141859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a:t>存在遮挡</a:t>
            </a:r>
            <a:endParaRPr lang="zh-CN" altLang="en-US"/>
          </a:p>
        </p:txBody>
      </p:sp>
      <p:pic>
        <p:nvPicPr>
          <p:cNvPr id="4" name="图片 3"/>
          <p:cNvPicPr>
            <a:picLocks noChangeAspect="1"/>
          </p:cNvPicPr>
          <p:nvPr/>
        </p:nvPicPr>
        <p:blipFill>
          <a:blip r:embed="rId3"/>
          <a:stretch>
            <a:fillRect/>
          </a:stretch>
        </p:blipFill>
        <p:spPr>
          <a:xfrm>
            <a:off x="845185" y="1609090"/>
            <a:ext cx="4839970" cy="36385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845185" y="1614170"/>
            <a:ext cx="4839335" cy="3629660"/>
          </a:xfrm>
          <a:prstGeom prst="rect">
            <a:avLst/>
          </a:prstGeom>
        </p:spPr>
      </p:pic>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2">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3"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sz="1800">
                <a:solidFill>
                  <a:schemeClr val="accent6">
                    <a:lumMod val="50000"/>
                  </a:schemeClr>
                </a:solidFill>
                <a:latin typeface="微软雅黑" panose="020B0503020204020204" charset="-122"/>
                <a:hlinkClick r:id="rId3" action="ppaction://hlinkfile">
                  <a:extLst>
                    <a:ext uri="{DAF060AB-1E55-43B9-8AAB-6FB025537F2F}">
                      <wpsdc:hlinkClr xmlns:wpsdc="http://www.wps.cn/officeDocument/2017/drawingmlCustomData" val="941225"/>
                      <wpsdc:folHlinkClr xmlns:wpsdc="http://www.wps.cn/officeDocument/2017/drawingmlCustomData" val="941225"/>
                      <wpsdc:hlinkUnderline xmlns:wpsdc="http://www.wps.cn/officeDocument/2017/drawingmlCustomData" val="0"/>
                    </a:ext>
                  </a:extLst>
                </a:hlinkClick>
              </a:rPr>
              <a:t>常用数据集</a:t>
            </a:r>
            <a:endParaRPr sz="1800">
              <a:solidFill>
                <a:schemeClr val="accent6">
                  <a:lumMod val="50000"/>
                </a:schemeClr>
              </a:solidFill>
              <a:latin typeface="微软雅黑" panose="020B0503020204020204" charset="-122"/>
            </a:endParaRPr>
          </a:p>
        </p:txBody>
      </p:sp>
      <p:sp>
        <p:nvSpPr>
          <p:cNvPr id="6" name="文本框 5"/>
          <p:cNvSpPr txBox="1"/>
          <p:nvPr/>
        </p:nvSpPr>
        <p:spPr>
          <a:xfrm>
            <a:off x="569595" y="974090"/>
            <a:ext cx="6096000" cy="368300"/>
          </a:xfrm>
          <a:prstGeom prst="rect">
            <a:avLst/>
          </a:prstGeom>
          <a:noFill/>
        </p:spPr>
        <p:txBody>
          <a:bodyPr wrap="square" rtlCol="0" anchor="t">
            <a:spAutoFit/>
          </a:bodyPr>
          <a:p>
            <a:r>
              <a:rPr lang="zh-CN" altLang="en-US">
                <a:solidFill>
                  <a:schemeClr val="accent6">
                    <a:lumMod val="50000"/>
                  </a:schemeClr>
                </a:solidFill>
              </a:rPr>
              <a:t>T-LESS</a:t>
            </a:r>
            <a:endParaRPr lang="zh-CN" altLang="en-US">
              <a:solidFill>
                <a:schemeClr val="accent6">
                  <a:lumMod val="50000"/>
                </a:schemeClr>
              </a:solidFill>
            </a:endParaRPr>
          </a:p>
        </p:txBody>
      </p:sp>
      <p:sp>
        <p:nvSpPr>
          <p:cNvPr id="8" name="文本框 7"/>
          <p:cNvSpPr txBox="1"/>
          <p:nvPr/>
        </p:nvSpPr>
        <p:spPr>
          <a:xfrm>
            <a:off x="5944235" y="2552065"/>
            <a:ext cx="5977890" cy="1753235"/>
          </a:xfrm>
          <a:prstGeom prst="rect">
            <a:avLst/>
          </a:prstGeom>
          <a:noFill/>
        </p:spPr>
        <p:txBody>
          <a:bodyPr wrap="square" rtlCol="0" anchor="t">
            <a:spAutoFit/>
          </a:bodyPr>
          <a:p>
            <a:pPr marL="285750" indent="-285750">
              <a:buFont typeface="Arial" panose="020B0604020202020204" pitchFamily="34" charset="0"/>
              <a:buChar char="•"/>
            </a:pPr>
            <a:r>
              <a:rPr lang="zh-CN" altLang="en-US"/>
              <a:t>用于无纹理物体6D姿态估计的RGB-D数据集</a:t>
            </a:r>
            <a:endParaRPr lang="zh-CN" altLang="en-US"/>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这些物体在形状和/或大小上表现出对称性和相互的相似性，少数物体是其他物体的组成。</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测试图像来自20个复杂程度不同的场景。</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845185" y="1614805"/>
            <a:ext cx="4823460" cy="3628390"/>
          </a:xfrm>
          <a:prstGeom prst="rect">
            <a:avLst/>
          </a:prstGeom>
        </p:spPr>
      </p:pic>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2">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3"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sz="1800">
                <a:solidFill>
                  <a:schemeClr val="accent6">
                    <a:lumMod val="50000"/>
                  </a:schemeClr>
                </a:solidFill>
                <a:latin typeface="微软雅黑" panose="020B0503020204020204" charset="-122"/>
                <a:hlinkClick r:id="rId3" action="ppaction://hlinkfile">
                  <a:extLst>
                    <a:ext uri="{DAF060AB-1E55-43B9-8AAB-6FB025537F2F}">
                      <wpsdc:hlinkClr xmlns:wpsdc="http://www.wps.cn/officeDocument/2017/drawingmlCustomData" val="941225"/>
                      <wpsdc:folHlinkClr xmlns:wpsdc="http://www.wps.cn/officeDocument/2017/drawingmlCustomData" val="941225"/>
                      <wpsdc:hlinkUnderline xmlns:wpsdc="http://www.wps.cn/officeDocument/2017/drawingmlCustomData" val="0"/>
                    </a:ext>
                  </a:extLst>
                </a:hlinkClick>
              </a:rPr>
              <a:t>常用数据集</a:t>
            </a:r>
            <a:endParaRPr sz="1800">
              <a:solidFill>
                <a:schemeClr val="accent6">
                  <a:lumMod val="50000"/>
                </a:schemeClr>
              </a:solidFill>
              <a:latin typeface="微软雅黑" panose="020B0503020204020204" charset="-122"/>
            </a:endParaRPr>
          </a:p>
        </p:txBody>
      </p:sp>
      <p:sp>
        <p:nvSpPr>
          <p:cNvPr id="6" name="文本框 5"/>
          <p:cNvSpPr txBox="1"/>
          <p:nvPr/>
        </p:nvSpPr>
        <p:spPr>
          <a:xfrm>
            <a:off x="569595" y="974090"/>
            <a:ext cx="6096000" cy="368300"/>
          </a:xfrm>
          <a:prstGeom prst="rect">
            <a:avLst/>
          </a:prstGeom>
          <a:noFill/>
        </p:spPr>
        <p:txBody>
          <a:bodyPr wrap="square" rtlCol="0" anchor="t">
            <a:spAutoFit/>
          </a:bodyPr>
          <a:p>
            <a:r>
              <a:rPr lang="zh-CN" altLang="en-US">
                <a:solidFill>
                  <a:schemeClr val="accent6">
                    <a:lumMod val="50000"/>
                  </a:schemeClr>
                </a:solidFill>
              </a:rPr>
              <a:t>ITODD (MVTec ITODD)</a:t>
            </a:r>
            <a:endParaRPr lang="zh-CN" altLang="en-US">
              <a:solidFill>
                <a:schemeClr val="accent6">
                  <a:lumMod val="50000"/>
                </a:schemeClr>
              </a:solidFill>
            </a:endParaRPr>
          </a:p>
        </p:txBody>
      </p:sp>
      <p:sp>
        <p:nvSpPr>
          <p:cNvPr id="8" name="文本框 7"/>
          <p:cNvSpPr txBox="1"/>
          <p:nvPr/>
        </p:nvSpPr>
        <p:spPr>
          <a:xfrm>
            <a:off x="5871210" y="2690495"/>
            <a:ext cx="6320790" cy="1476375"/>
          </a:xfrm>
          <a:prstGeom prst="rect">
            <a:avLst/>
          </a:prstGeom>
          <a:noFill/>
        </p:spPr>
        <p:txBody>
          <a:bodyPr wrap="square" rtlCol="0" anchor="t">
            <a:spAutoFit/>
          </a:bodyPr>
          <a:p>
            <a:pPr marL="285750" indent="-285750">
              <a:buFont typeface="Arial" panose="020B0604020202020204" pitchFamily="34" charset="0"/>
              <a:buChar char="•"/>
            </a:pPr>
            <a:r>
              <a:rPr lang="zh-CN" altLang="en-US"/>
              <a:t>工业三维物体识别数据集</a:t>
            </a:r>
            <a:endParaRPr lang="zh-CN" altLang="en-US"/>
          </a:p>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工业装置中捕捉到28个物体</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sym typeface="+mn-ea"/>
              </a:rPr>
              <a:t>地面真实的6D姿势只公开用于验证图像，而不是测试图像</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Object Pose Estimation</a:t>
            </a:r>
            <a:endParaRPr lang="en-US" altLang="zh-CN" sz="1800">
              <a:solidFill>
                <a:schemeClr val="accent6">
                  <a:lumMod val="50000"/>
                </a:schemeClr>
              </a:solidFill>
              <a:latin typeface="微软雅黑" panose="020B0503020204020204" charset="-122"/>
            </a:endParaRPr>
          </a:p>
        </p:txBody>
      </p:sp>
      <p:pic>
        <p:nvPicPr>
          <p:cNvPr id="4" name="图片 3" descr="af35300aeb3e939d5d9f4daf1a85ae1f"/>
          <p:cNvPicPr>
            <a:picLocks noChangeAspect="1"/>
          </p:cNvPicPr>
          <p:nvPr/>
        </p:nvPicPr>
        <p:blipFill>
          <a:blip r:embed="rId2"/>
          <a:stretch>
            <a:fillRect/>
          </a:stretch>
        </p:blipFill>
        <p:spPr>
          <a:xfrm>
            <a:off x="953770" y="4356735"/>
            <a:ext cx="2136140" cy="1877060"/>
          </a:xfrm>
          <a:prstGeom prst="rect">
            <a:avLst/>
          </a:prstGeom>
        </p:spPr>
      </p:pic>
      <p:pic>
        <p:nvPicPr>
          <p:cNvPr id="6" name="图片 5" descr="837733d5973d9ca3b1b3e1dd137865ee"/>
          <p:cNvPicPr>
            <a:picLocks noChangeAspect="1"/>
          </p:cNvPicPr>
          <p:nvPr/>
        </p:nvPicPr>
        <p:blipFill>
          <a:blip r:embed="rId3"/>
          <a:stretch>
            <a:fillRect/>
          </a:stretch>
        </p:blipFill>
        <p:spPr>
          <a:xfrm>
            <a:off x="4451985" y="4356735"/>
            <a:ext cx="2503805" cy="1877695"/>
          </a:xfrm>
          <a:prstGeom prst="rect">
            <a:avLst/>
          </a:prstGeom>
        </p:spPr>
      </p:pic>
      <p:pic>
        <p:nvPicPr>
          <p:cNvPr id="100" name="图片 99"/>
          <p:cNvPicPr/>
          <p:nvPr>
            <p:custDataLst>
              <p:tags r:id="rId4"/>
            </p:custDataLst>
          </p:nvPr>
        </p:nvPicPr>
        <p:blipFill>
          <a:blip r:embed="rId5"/>
          <a:stretch>
            <a:fillRect/>
          </a:stretch>
        </p:blipFill>
        <p:spPr>
          <a:xfrm>
            <a:off x="8195945" y="4357370"/>
            <a:ext cx="3006090" cy="1881505"/>
          </a:xfrm>
          <a:prstGeom prst="rect">
            <a:avLst/>
          </a:prstGeom>
          <a:noFill/>
          <a:ln w="9525">
            <a:noFill/>
          </a:ln>
        </p:spPr>
      </p:pic>
      <p:sp>
        <p:nvSpPr>
          <p:cNvPr id="7" name="文本框 6"/>
          <p:cNvSpPr txBox="1"/>
          <p:nvPr/>
        </p:nvSpPr>
        <p:spPr>
          <a:xfrm>
            <a:off x="953770" y="3693795"/>
            <a:ext cx="1528445" cy="368300"/>
          </a:xfrm>
          <a:prstGeom prst="rect">
            <a:avLst/>
          </a:prstGeom>
          <a:noFill/>
        </p:spPr>
        <p:txBody>
          <a:bodyPr wrap="square" rtlCol="0" anchor="t">
            <a:spAutoFit/>
          </a:bodyPr>
          <a:p>
            <a:pPr algn="l"/>
            <a:r>
              <a:rPr lang="zh-CN" altLang="en-US"/>
              <a:t>Applications:</a:t>
            </a:r>
            <a:endParaRPr lang="zh-CN" altLang="en-US"/>
          </a:p>
        </p:txBody>
      </p:sp>
      <p:sp>
        <p:nvSpPr>
          <p:cNvPr id="8" name="文本框 7"/>
          <p:cNvSpPr txBox="1"/>
          <p:nvPr/>
        </p:nvSpPr>
        <p:spPr>
          <a:xfrm>
            <a:off x="709295" y="6412865"/>
            <a:ext cx="2625725" cy="368300"/>
          </a:xfrm>
          <a:prstGeom prst="rect">
            <a:avLst/>
          </a:prstGeom>
          <a:noFill/>
        </p:spPr>
        <p:txBody>
          <a:bodyPr wrap="square" rtlCol="0" anchor="t">
            <a:spAutoFit/>
          </a:bodyPr>
          <a:p>
            <a:pPr algn="ctr"/>
            <a:r>
              <a:rPr lang="zh-CN" altLang="en-US">
                <a:sym typeface="+mn-ea"/>
              </a:rPr>
              <a:t>1) Robotic Manipulation</a:t>
            </a:r>
            <a:endParaRPr lang="zh-CN" altLang="en-US">
              <a:sym typeface="+mn-ea"/>
            </a:endParaRPr>
          </a:p>
        </p:txBody>
      </p:sp>
      <p:sp>
        <p:nvSpPr>
          <p:cNvPr id="9" name="文本框 8"/>
          <p:cNvSpPr txBox="1"/>
          <p:nvPr/>
        </p:nvSpPr>
        <p:spPr>
          <a:xfrm>
            <a:off x="4451985" y="6412865"/>
            <a:ext cx="2503805" cy="368300"/>
          </a:xfrm>
          <a:prstGeom prst="rect">
            <a:avLst/>
          </a:prstGeom>
          <a:noFill/>
        </p:spPr>
        <p:txBody>
          <a:bodyPr wrap="square" rtlCol="0" anchor="t">
            <a:spAutoFit/>
          </a:bodyPr>
          <a:p>
            <a:pPr algn="ctr"/>
            <a:r>
              <a:rPr lang="zh-CN" altLang="en-US">
                <a:sym typeface="+mn-ea"/>
              </a:rPr>
              <a:t>2) Augmented Reality</a:t>
            </a:r>
            <a:endParaRPr lang="zh-CN" altLang="en-US">
              <a:sym typeface="+mn-ea"/>
            </a:endParaRPr>
          </a:p>
        </p:txBody>
      </p:sp>
      <p:sp>
        <p:nvSpPr>
          <p:cNvPr id="10" name="文本框 9"/>
          <p:cNvSpPr txBox="1"/>
          <p:nvPr/>
        </p:nvSpPr>
        <p:spPr>
          <a:xfrm>
            <a:off x="8384540" y="6412865"/>
            <a:ext cx="2628900" cy="368300"/>
          </a:xfrm>
          <a:prstGeom prst="rect">
            <a:avLst/>
          </a:prstGeom>
          <a:noFill/>
        </p:spPr>
        <p:txBody>
          <a:bodyPr wrap="square" rtlCol="0" anchor="t">
            <a:spAutoFit/>
          </a:bodyPr>
          <a:p>
            <a:pPr algn="ctr"/>
            <a:r>
              <a:rPr lang="zh-CN" altLang="en-US">
                <a:sym typeface="+mn-ea"/>
              </a:rPr>
              <a:t>3) Autonomous Driving</a:t>
            </a:r>
            <a:endParaRPr lang="zh-CN" altLang="en-US">
              <a:sym typeface="+mn-ea"/>
            </a:endParaRPr>
          </a:p>
        </p:txBody>
      </p:sp>
      <p:pic>
        <p:nvPicPr>
          <p:cNvPr id="11" name="图片 10"/>
          <p:cNvPicPr>
            <a:picLocks noChangeAspect="1"/>
          </p:cNvPicPr>
          <p:nvPr>
            <p:custDataLst>
              <p:tags r:id="rId6"/>
            </p:custDataLst>
          </p:nvPr>
        </p:nvPicPr>
        <p:blipFill>
          <a:blip r:embed="rId7"/>
          <a:stretch>
            <a:fillRect/>
          </a:stretch>
        </p:blipFill>
        <p:spPr>
          <a:xfrm>
            <a:off x="2048510" y="1092835"/>
            <a:ext cx="8095615" cy="2482215"/>
          </a:xfrm>
          <a:prstGeom prst="rect">
            <a:avLst/>
          </a:prstGeom>
        </p:spPr>
      </p:pic>
      <p:sp>
        <p:nvSpPr>
          <p:cNvPr id="13" name="文本框 12"/>
          <p:cNvSpPr txBox="1"/>
          <p:nvPr/>
        </p:nvSpPr>
        <p:spPr>
          <a:xfrm>
            <a:off x="569595" y="974725"/>
            <a:ext cx="654050" cy="368300"/>
          </a:xfrm>
          <a:prstGeom prst="rect">
            <a:avLst/>
          </a:prstGeom>
          <a:noFill/>
        </p:spPr>
        <p:txBody>
          <a:bodyPr wrap="square" rtlCol="0">
            <a:spAutoFit/>
          </a:bodyPr>
          <a:p>
            <a:pPr algn="l"/>
            <a:r>
              <a:rPr lang="en-US" altLang="zh-CN">
                <a:solidFill>
                  <a:schemeClr val="accent6">
                    <a:lumMod val="50000"/>
                  </a:schemeClr>
                </a:solidFill>
                <a:latin typeface="微软雅黑" panose="020B0503020204020204" charset="-122"/>
                <a:ea typeface="微软雅黑" panose="020B0503020204020204" charset="-122"/>
              </a:rPr>
              <a:t>Task</a:t>
            </a:r>
            <a:endParaRPr lang="en-US" altLang="zh-CN">
              <a:solidFill>
                <a:schemeClr val="accent6">
                  <a:lumMod val="50000"/>
                </a:schemeClr>
              </a:solidFill>
              <a:latin typeface="微软雅黑" panose="020B0503020204020204" charset="-122"/>
              <a:ea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845185" y="1602740"/>
            <a:ext cx="4822825" cy="3619500"/>
          </a:xfrm>
          <a:prstGeom prst="rect">
            <a:avLst/>
          </a:prstGeom>
        </p:spPr>
      </p:pic>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2">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3"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sz="1800">
                <a:solidFill>
                  <a:schemeClr val="accent6">
                    <a:lumMod val="50000"/>
                  </a:schemeClr>
                </a:solidFill>
                <a:latin typeface="微软雅黑" panose="020B0503020204020204" charset="-122"/>
                <a:hlinkClick r:id="rId3" action="ppaction://hlinkfile">
                  <a:extLst>
                    <a:ext uri="{DAF060AB-1E55-43B9-8AAB-6FB025537F2F}">
                      <wpsdc:hlinkClr xmlns:wpsdc="http://www.wps.cn/officeDocument/2017/drawingmlCustomData" val="941225"/>
                      <wpsdc:folHlinkClr xmlns:wpsdc="http://www.wps.cn/officeDocument/2017/drawingmlCustomData" val="941225"/>
                      <wpsdc:hlinkUnderline xmlns:wpsdc="http://www.wps.cn/officeDocument/2017/drawingmlCustomData" val="0"/>
                    </a:ext>
                  </a:extLst>
                </a:hlinkClick>
              </a:rPr>
              <a:t>常用数据集</a:t>
            </a:r>
            <a:endParaRPr sz="1800">
              <a:solidFill>
                <a:schemeClr val="accent6">
                  <a:lumMod val="50000"/>
                </a:schemeClr>
              </a:solidFill>
              <a:latin typeface="微软雅黑" panose="020B0503020204020204" charset="-122"/>
            </a:endParaRPr>
          </a:p>
        </p:txBody>
      </p:sp>
      <p:sp>
        <p:nvSpPr>
          <p:cNvPr id="6" name="文本框 5"/>
          <p:cNvSpPr txBox="1"/>
          <p:nvPr/>
        </p:nvSpPr>
        <p:spPr>
          <a:xfrm>
            <a:off x="569595" y="974090"/>
            <a:ext cx="6096000" cy="368300"/>
          </a:xfrm>
          <a:prstGeom prst="rect">
            <a:avLst/>
          </a:prstGeom>
          <a:noFill/>
        </p:spPr>
        <p:txBody>
          <a:bodyPr wrap="square" rtlCol="0" anchor="t">
            <a:spAutoFit/>
          </a:bodyPr>
          <a:p>
            <a:r>
              <a:rPr lang="zh-CN" altLang="en-US">
                <a:solidFill>
                  <a:schemeClr val="accent6">
                    <a:lumMod val="50000"/>
                  </a:schemeClr>
                </a:solidFill>
              </a:rPr>
              <a:t>HB (HomebrewedDB)</a:t>
            </a:r>
            <a:endParaRPr lang="zh-CN" altLang="en-US">
              <a:solidFill>
                <a:schemeClr val="accent6">
                  <a:lumMod val="50000"/>
                </a:schemeClr>
              </a:solidFill>
            </a:endParaRPr>
          </a:p>
        </p:txBody>
      </p:sp>
      <p:sp>
        <p:nvSpPr>
          <p:cNvPr id="8" name="文本框 7"/>
          <p:cNvSpPr txBox="1"/>
          <p:nvPr/>
        </p:nvSpPr>
        <p:spPr>
          <a:xfrm>
            <a:off x="5854700" y="2552700"/>
            <a:ext cx="6320790" cy="1753235"/>
          </a:xfrm>
          <a:prstGeom prst="rect">
            <a:avLst/>
          </a:prstGeom>
          <a:noFill/>
        </p:spPr>
        <p:txBody>
          <a:bodyPr wrap="square" rtlCol="0" anchor="t">
            <a:spAutoFit/>
          </a:bodyPr>
          <a:p>
            <a:pPr indent="0">
              <a:buFont typeface="Arial" panose="020B0604020202020204" pitchFamily="34" charset="0"/>
              <a:buNone/>
            </a:pPr>
            <a:endParaRPr lang="zh-CN" altLang="en-US"/>
          </a:p>
          <a:p>
            <a:pPr marL="285750" indent="-285750">
              <a:buFont typeface="Arial" panose="020B0604020202020204" pitchFamily="34" charset="0"/>
              <a:buChar char="•"/>
            </a:pPr>
            <a:r>
              <a:rPr lang="zh-CN" altLang="en-US"/>
              <a:t>RGB-D数据集</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sym typeface="+mn-ea"/>
              </a:rPr>
              <a:t>33个物体(17个玩具，8个家庭和8个工业相关的物体)在13个场景中捕捉到不同的复杂性。</a:t>
            </a:r>
            <a:endParaRPr lang="zh-CN" altLang="en-US">
              <a:sym typeface="+mn-ea"/>
            </a:endParaRPr>
          </a:p>
          <a:p>
            <a:pPr marL="285750" indent="-285750">
              <a:buFont typeface="Arial" panose="020B0604020202020204" pitchFamily="34" charset="0"/>
              <a:buChar char="•"/>
            </a:pPr>
            <a:endParaRPr lang="zh-CN" altLang="en-US">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2"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sz="1800">
                <a:solidFill>
                  <a:schemeClr val="accent6">
                    <a:lumMod val="50000"/>
                  </a:schemeClr>
                </a:solidFill>
                <a:latin typeface="微软雅黑" panose="020B0503020204020204" charset="-122"/>
                <a:hlinkClick r:id="rId2" action="ppaction://hlinkfile">
                  <a:extLst>
                    <a:ext uri="{DAF060AB-1E55-43B9-8AAB-6FB025537F2F}">
                      <wpsdc:hlinkClr xmlns:wpsdc="http://www.wps.cn/officeDocument/2017/drawingmlCustomData" val="941225"/>
                      <wpsdc:folHlinkClr xmlns:wpsdc="http://www.wps.cn/officeDocument/2017/drawingmlCustomData" val="941225"/>
                      <wpsdc:hlinkUnderline xmlns:wpsdc="http://www.wps.cn/officeDocument/2017/drawingmlCustomData" val="0"/>
                    </a:ext>
                  </a:extLst>
                </a:hlinkClick>
              </a:rPr>
              <a:t>常用数据集</a:t>
            </a:r>
            <a:endParaRPr sz="1800">
              <a:solidFill>
                <a:schemeClr val="accent6">
                  <a:lumMod val="50000"/>
                </a:schemeClr>
              </a:solidFill>
              <a:latin typeface="微软雅黑" panose="020B0503020204020204" charset="-122"/>
            </a:endParaRPr>
          </a:p>
        </p:txBody>
      </p:sp>
      <p:sp>
        <p:nvSpPr>
          <p:cNvPr id="6" name="文本框 5"/>
          <p:cNvSpPr txBox="1"/>
          <p:nvPr/>
        </p:nvSpPr>
        <p:spPr>
          <a:xfrm>
            <a:off x="569595" y="974090"/>
            <a:ext cx="6096000" cy="368300"/>
          </a:xfrm>
          <a:prstGeom prst="rect">
            <a:avLst/>
          </a:prstGeom>
          <a:noFill/>
        </p:spPr>
        <p:txBody>
          <a:bodyPr wrap="square" rtlCol="0" anchor="t">
            <a:spAutoFit/>
          </a:bodyPr>
          <a:p>
            <a:r>
              <a:rPr lang="zh-CN" altLang="en-US">
                <a:solidFill>
                  <a:schemeClr val="accent6">
                    <a:lumMod val="50000"/>
                  </a:schemeClr>
                </a:solidFill>
              </a:rPr>
              <a:t>YCB-Video</a:t>
            </a:r>
            <a:endParaRPr lang="zh-CN" altLang="en-US">
              <a:solidFill>
                <a:schemeClr val="accent6">
                  <a:lumMod val="50000"/>
                </a:schemeClr>
              </a:solidFill>
            </a:endParaRPr>
          </a:p>
        </p:txBody>
      </p:sp>
      <p:pic>
        <p:nvPicPr>
          <p:cNvPr id="100" name="图片 99"/>
          <p:cNvPicPr/>
          <p:nvPr/>
        </p:nvPicPr>
        <p:blipFill>
          <a:blip r:embed="rId3"/>
          <a:srcRect t="1503" b="10792"/>
          <a:stretch>
            <a:fillRect/>
          </a:stretch>
        </p:blipFill>
        <p:spPr>
          <a:xfrm>
            <a:off x="836295" y="1342390"/>
            <a:ext cx="5755005" cy="4378960"/>
          </a:xfrm>
          <a:prstGeom prst="rect">
            <a:avLst/>
          </a:prstGeom>
          <a:noFill/>
          <a:ln w="9525">
            <a:noFill/>
          </a:ln>
        </p:spPr>
      </p:pic>
      <p:sp>
        <p:nvSpPr>
          <p:cNvPr id="8" name="文本框 7"/>
          <p:cNvSpPr txBox="1"/>
          <p:nvPr/>
        </p:nvSpPr>
        <p:spPr>
          <a:xfrm>
            <a:off x="6820535" y="2413635"/>
            <a:ext cx="4700905" cy="2030095"/>
          </a:xfrm>
          <a:prstGeom prst="rect">
            <a:avLst/>
          </a:prstGeom>
          <a:noFill/>
        </p:spPr>
        <p:txBody>
          <a:bodyPr wrap="square" rtlCol="0" anchor="t">
            <a:spAutoFit/>
          </a:bodyPr>
          <a:p>
            <a:pPr marL="285750" indent="-285750">
              <a:buFont typeface="Arial" panose="020B0604020202020204" pitchFamily="34" charset="0"/>
              <a:buChar char="•"/>
            </a:pPr>
            <a:r>
              <a:rPr lang="zh-CN" altLang="en-US">
                <a:sym typeface="+mn-ea"/>
              </a:rPr>
              <a:t>21个objects</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选取3-9个搭建一个真实的室内场景</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RGBD相机进行实物拍摄，92个 videos</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整个数据集所有 video 包含了133827帧</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2"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PoseCNN</a:t>
            </a:r>
            <a:endParaRPr lang="en-US" altLang="zh-CN" sz="1800">
              <a:solidFill>
                <a:schemeClr val="accent6">
                  <a:lumMod val="50000"/>
                </a:schemeClr>
              </a:solidFill>
              <a:latin typeface="微软雅黑" panose="020B0503020204020204" charset="-122"/>
            </a:endParaRPr>
          </a:p>
        </p:txBody>
      </p:sp>
      <p:sp>
        <p:nvSpPr>
          <p:cNvPr id="6" name="文本框 5"/>
          <p:cNvSpPr txBox="1"/>
          <p:nvPr/>
        </p:nvSpPr>
        <p:spPr>
          <a:xfrm>
            <a:off x="800735" y="2690495"/>
            <a:ext cx="10589895" cy="1476375"/>
          </a:xfrm>
          <a:prstGeom prst="rect">
            <a:avLst/>
          </a:prstGeom>
          <a:noFill/>
        </p:spPr>
        <p:txBody>
          <a:bodyPr wrap="square" rtlCol="0" anchor="t">
            <a:spAutoFit/>
          </a:bodyPr>
          <a:p>
            <a:r>
              <a:rPr lang="zh-CN" altLang="en-US"/>
              <a:t>1.提出了基于卷积神经网络的端到端6D姿态估计方法PoseCNN，且在处理被遮挡物体时有较好鲁棒性</a:t>
            </a:r>
            <a:endParaRPr lang="zh-CN" altLang="en-US"/>
          </a:p>
          <a:p>
            <a:endParaRPr lang="zh-CN" altLang="en-US"/>
          </a:p>
          <a:p>
            <a:r>
              <a:rPr lang="zh-CN" altLang="en-US"/>
              <a:t>2.针对对称物体提出了一种新的损失函数ShapeMatch-Loss</a:t>
            </a:r>
            <a:endParaRPr lang="zh-CN" altLang="en-US"/>
          </a:p>
          <a:p>
            <a:endParaRPr lang="zh-CN" altLang="en-US"/>
          </a:p>
          <a:p>
            <a:r>
              <a:rPr lang="zh-CN" altLang="en-US"/>
              <a:t>3.贡献了一个大规模的RGB-D视频数据集，YCB-Video，其中标注了21个YCB物体，可用作6D姿态估计</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2"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PoseCNN</a:t>
            </a:r>
            <a:endParaRPr lang="en-US" altLang="zh-CN" sz="1800">
              <a:solidFill>
                <a:schemeClr val="accent6">
                  <a:lumMod val="50000"/>
                </a:schemeClr>
              </a:solidFill>
              <a:latin typeface="微软雅黑" panose="020B0503020204020204" charset="-122"/>
            </a:endParaRPr>
          </a:p>
        </p:txBody>
      </p:sp>
      <p:sp>
        <p:nvSpPr>
          <p:cNvPr id="7" name="文本框 6"/>
          <p:cNvSpPr txBox="1"/>
          <p:nvPr/>
        </p:nvSpPr>
        <p:spPr>
          <a:xfrm>
            <a:off x="1847850" y="1567815"/>
            <a:ext cx="8496300" cy="368300"/>
          </a:xfrm>
          <a:prstGeom prst="rect">
            <a:avLst/>
          </a:prstGeom>
          <a:noFill/>
        </p:spPr>
        <p:txBody>
          <a:bodyPr wrap="square" rtlCol="0" anchor="t">
            <a:spAutoFit/>
          </a:bodyPr>
          <a:p>
            <a:pPr algn="ctr"/>
            <a:r>
              <a:rPr lang="zh-CN" altLang="en-US"/>
              <a:t>6D姿态:即相机坐标系下物体坐标系的3D位置（下图中T）与3D方向（下图中R）</a:t>
            </a:r>
            <a:endParaRPr lang="zh-CN" altLang="en-US"/>
          </a:p>
        </p:txBody>
      </p:sp>
      <p:sp>
        <p:nvSpPr>
          <p:cNvPr id="4" name="文本框 3"/>
          <p:cNvSpPr txBox="1"/>
          <p:nvPr/>
        </p:nvSpPr>
        <p:spPr>
          <a:xfrm>
            <a:off x="569595" y="974090"/>
            <a:ext cx="1638935" cy="368300"/>
          </a:xfrm>
          <a:prstGeom prst="rect">
            <a:avLst/>
          </a:prstGeom>
          <a:noFill/>
        </p:spPr>
        <p:txBody>
          <a:bodyPr wrap="square" rtlCol="0" anchor="t">
            <a:spAutoFit/>
          </a:bodyPr>
          <a:p>
            <a:r>
              <a:rPr lang="zh-CN" altLang="en-US">
                <a:solidFill>
                  <a:schemeClr val="accent6">
                    <a:lumMod val="50000"/>
                  </a:schemeClr>
                </a:solidFill>
                <a:sym typeface="+mn-ea"/>
              </a:rPr>
              <a:t>基础概念</a:t>
            </a:r>
            <a:endParaRPr lang="zh-CN" altLang="en-US">
              <a:solidFill>
                <a:schemeClr val="accent6">
                  <a:lumMod val="50000"/>
                </a:schemeClr>
              </a:solidFill>
              <a:sym typeface="+mn-ea"/>
            </a:endParaRPr>
          </a:p>
        </p:txBody>
      </p:sp>
      <p:pic>
        <p:nvPicPr>
          <p:cNvPr id="8" name="图片 7"/>
          <p:cNvPicPr>
            <a:picLocks noChangeAspect="1"/>
          </p:cNvPicPr>
          <p:nvPr/>
        </p:nvPicPr>
        <p:blipFill>
          <a:blip r:embed="rId3"/>
          <a:stretch>
            <a:fillRect/>
          </a:stretch>
        </p:blipFill>
        <p:spPr>
          <a:xfrm>
            <a:off x="2376805" y="2529840"/>
            <a:ext cx="7439025" cy="36201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1290955" y="1043305"/>
            <a:ext cx="9610725" cy="4772025"/>
          </a:xfrm>
          <a:prstGeom prst="rect">
            <a:avLst/>
          </a:prstGeom>
        </p:spPr>
      </p:pic>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2">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3"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PoseCNN</a:t>
            </a:r>
            <a:endParaRPr lang="en-US" altLang="zh-CN" sz="1800">
              <a:solidFill>
                <a:schemeClr val="accent6">
                  <a:lumMod val="50000"/>
                </a:schemeClr>
              </a:solidFill>
              <a:latin typeface="微软雅黑" panose="020B0503020204020204" charset="-122"/>
            </a:endParaRPr>
          </a:p>
        </p:txBody>
      </p:sp>
      <p:sp>
        <p:nvSpPr>
          <p:cNvPr id="4" name="文本框 3"/>
          <p:cNvSpPr txBox="1"/>
          <p:nvPr/>
        </p:nvSpPr>
        <p:spPr>
          <a:xfrm>
            <a:off x="569595" y="974090"/>
            <a:ext cx="1638935" cy="368300"/>
          </a:xfrm>
          <a:prstGeom prst="rect">
            <a:avLst/>
          </a:prstGeom>
          <a:noFill/>
        </p:spPr>
        <p:txBody>
          <a:bodyPr wrap="square" rtlCol="0" anchor="t">
            <a:spAutoFit/>
          </a:bodyPr>
          <a:p>
            <a:r>
              <a:rPr lang="zh-CN" altLang="en-US">
                <a:solidFill>
                  <a:schemeClr val="accent6">
                    <a:lumMod val="50000"/>
                  </a:schemeClr>
                </a:solidFill>
                <a:sym typeface="+mn-ea"/>
              </a:rPr>
              <a:t>概览</a:t>
            </a:r>
            <a:endParaRPr lang="zh-CN" altLang="en-US">
              <a:solidFill>
                <a:schemeClr val="accent6">
                  <a:lumMod val="50000"/>
                </a:schemeClr>
              </a:solidFill>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2"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PoseCNN</a:t>
            </a:r>
            <a:endParaRPr lang="en-US" altLang="zh-CN" sz="1800">
              <a:solidFill>
                <a:schemeClr val="accent6">
                  <a:lumMod val="50000"/>
                </a:schemeClr>
              </a:solidFill>
              <a:latin typeface="微软雅黑" panose="020B0503020204020204" charset="-122"/>
            </a:endParaRPr>
          </a:p>
        </p:txBody>
      </p:sp>
      <p:pic>
        <p:nvPicPr>
          <p:cNvPr id="4" name="图片 3"/>
          <p:cNvPicPr>
            <a:picLocks noChangeAspect="1"/>
          </p:cNvPicPr>
          <p:nvPr/>
        </p:nvPicPr>
        <p:blipFill>
          <a:blip r:embed="rId3"/>
          <a:stretch>
            <a:fillRect/>
          </a:stretch>
        </p:blipFill>
        <p:spPr>
          <a:xfrm>
            <a:off x="285750" y="974090"/>
            <a:ext cx="11620500" cy="57956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2"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EPose</a:t>
            </a:r>
            <a:endParaRPr lang="en-US" altLang="zh-CN" sz="1800">
              <a:solidFill>
                <a:schemeClr val="accent6">
                  <a:lumMod val="50000"/>
                </a:schemeClr>
              </a:solidFill>
              <a:latin typeface="微软雅黑" panose="020B0503020204020204" charset="-122"/>
            </a:endParaRPr>
          </a:p>
        </p:txBody>
      </p:sp>
      <p:sp>
        <p:nvSpPr>
          <p:cNvPr id="6" name="文本框 5"/>
          <p:cNvSpPr txBox="1"/>
          <p:nvPr/>
        </p:nvSpPr>
        <p:spPr>
          <a:xfrm>
            <a:off x="444500" y="1440815"/>
            <a:ext cx="5175885" cy="1476375"/>
          </a:xfrm>
          <a:prstGeom prst="rect">
            <a:avLst/>
          </a:prstGeom>
          <a:noFill/>
        </p:spPr>
        <p:txBody>
          <a:bodyPr wrap="square" rtlCol="0" anchor="t">
            <a:spAutoFit/>
          </a:bodyPr>
          <a:p>
            <a:pPr marL="285750" indent="-285750">
              <a:buFont typeface="Arial" panose="020B0604020202020204" pitchFamily="34" charset="0"/>
              <a:buChar char="•"/>
            </a:pPr>
            <a:r>
              <a:rPr lang="zh-CN" altLang="en-US"/>
              <a:t>针对对象：具有全局或部分对称的挑战性对象</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预测</a:t>
            </a:r>
            <a:r>
              <a:rPr lang="en-US" altLang="zh-CN"/>
              <a:t>2D</a:t>
            </a:r>
            <a:r>
              <a:rPr lang="zh-CN" altLang="en-US"/>
              <a:t>点的</a:t>
            </a:r>
            <a:r>
              <a:rPr lang="en-US" altLang="zh-CN"/>
              <a:t>3D</a:t>
            </a:r>
            <a:r>
              <a:rPr lang="zh-CN" altLang="en-US"/>
              <a:t>对应</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通过将</a:t>
            </a:r>
            <a:r>
              <a:rPr lang="en-US" altLang="zh-CN"/>
              <a:t>3D</a:t>
            </a:r>
            <a:r>
              <a:rPr lang="zh-CN" altLang="en-US"/>
              <a:t>物体打碎成面片来解决对称性问题</a:t>
            </a:r>
            <a:endParaRPr lang="zh-CN" altLang="en-US"/>
          </a:p>
        </p:txBody>
      </p:sp>
      <p:pic>
        <p:nvPicPr>
          <p:cNvPr id="8" name="图片 7"/>
          <p:cNvPicPr>
            <a:picLocks noChangeAspect="1"/>
          </p:cNvPicPr>
          <p:nvPr/>
        </p:nvPicPr>
        <p:blipFill>
          <a:blip r:embed="rId3"/>
          <a:stretch>
            <a:fillRect/>
          </a:stretch>
        </p:blipFill>
        <p:spPr>
          <a:xfrm>
            <a:off x="6136640" y="1440815"/>
            <a:ext cx="5967095" cy="4422140"/>
          </a:xfrm>
          <a:prstGeom prst="rect">
            <a:avLst/>
          </a:prstGeom>
        </p:spPr>
      </p:pic>
      <p:sp>
        <p:nvSpPr>
          <p:cNvPr id="4" name="文本框 3"/>
          <p:cNvSpPr txBox="1"/>
          <p:nvPr/>
        </p:nvSpPr>
        <p:spPr>
          <a:xfrm>
            <a:off x="444500" y="3568700"/>
            <a:ext cx="5692140" cy="2030095"/>
          </a:xfrm>
          <a:prstGeom prst="rect">
            <a:avLst/>
          </a:prstGeom>
          <a:noFill/>
        </p:spPr>
        <p:txBody>
          <a:bodyPr wrap="square" rtlCol="0" anchor="t">
            <a:spAutoFit/>
          </a:bodyPr>
          <a:p>
            <a:pPr marL="285750" indent="-285750" algn="l">
              <a:buFont typeface="Arial" panose="020B0604020202020204" pitchFamily="34" charset="0"/>
              <a:buChar char="•"/>
            </a:pPr>
            <a:r>
              <a:rPr lang="zh-CN" altLang="en-US">
                <a:sym typeface="+mn-ea"/>
              </a:rPr>
              <a:t>步骤：</a:t>
            </a:r>
            <a:endParaRPr lang="zh-CN" altLang="en-US">
              <a:sym typeface="+mn-ea"/>
            </a:endParaRPr>
          </a:p>
          <a:p>
            <a:endParaRPr lang="zh-CN" altLang="en-US">
              <a:sym typeface="+mn-ea"/>
            </a:endParaRPr>
          </a:p>
          <a:p>
            <a:pPr lvl="1"/>
            <a:r>
              <a:rPr lang="en-US" altLang="zh-CN">
                <a:sym typeface="+mn-ea"/>
              </a:rPr>
              <a:t>1.</a:t>
            </a:r>
            <a:r>
              <a:rPr lang="zh-CN" altLang="en-US">
                <a:sym typeface="+mn-ea"/>
              </a:rPr>
              <a:t>将物体三维模型表面分割成一定数量的面片</a:t>
            </a:r>
            <a:endParaRPr lang="zh-CN" altLang="en-US">
              <a:sym typeface="+mn-ea"/>
            </a:endParaRPr>
          </a:p>
          <a:p>
            <a:pPr lvl="1"/>
            <a:endParaRPr lang="zh-CN" altLang="en-US">
              <a:solidFill>
                <a:schemeClr val="accent6">
                  <a:lumMod val="50000"/>
                </a:schemeClr>
              </a:solidFill>
              <a:sym typeface="+mn-ea"/>
            </a:endParaRPr>
          </a:p>
          <a:p>
            <a:pPr lvl="1"/>
            <a:r>
              <a:rPr lang="en-US" altLang="zh-CN">
                <a:solidFill>
                  <a:schemeClr val="accent6">
                    <a:lumMod val="50000"/>
                  </a:schemeClr>
                </a:solidFill>
                <a:sym typeface="+mn-ea"/>
              </a:rPr>
              <a:t>2.</a:t>
            </a:r>
            <a:r>
              <a:rPr lang="zh-CN" altLang="en-US">
                <a:solidFill>
                  <a:schemeClr val="accent6">
                    <a:lumMod val="50000"/>
                  </a:schemeClr>
                </a:solidFill>
                <a:sym typeface="+mn-ea"/>
              </a:rPr>
              <a:t>确定二维像素点对应的面片(这是一个分类问题)</a:t>
            </a:r>
            <a:endParaRPr lang="zh-CN" altLang="en-US">
              <a:solidFill>
                <a:schemeClr val="accent6">
                  <a:lumMod val="50000"/>
                </a:schemeClr>
              </a:solidFill>
              <a:sym typeface="+mn-ea"/>
            </a:endParaRPr>
          </a:p>
          <a:p>
            <a:pPr lvl="1"/>
            <a:endParaRPr lang="zh-CN" altLang="en-US">
              <a:solidFill>
                <a:schemeClr val="accent6">
                  <a:lumMod val="50000"/>
                </a:schemeClr>
              </a:solidFill>
              <a:sym typeface="+mn-ea"/>
            </a:endParaRPr>
          </a:p>
          <a:p>
            <a:pPr lvl="1"/>
            <a:r>
              <a:rPr lang="en-US" altLang="zh-CN">
                <a:solidFill>
                  <a:schemeClr val="accent6">
                    <a:lumMod val="50000"/>
                  </a:schemeClr>
                </a:solidFill>
                <a:sym typeface="+mn-ea"/>
              </a:rPr>
              <a:t>3.</a:t>
            </a:r>
            <a:r>
              <a:rPr lang="zh-CN" altLang="en-US">
                <a:solidFill>
                  <a:schemeClr val="accent6">
                    <a:lumMod val="50000"/>
                  </a:schemeClr>
                </a:solidFill>
                <a:sym typeface="+mn-ea"/>
              </a:rPr>
              <a:t>回归得到三维点相对于该面片局部坐标系的坐标</a:t>
            </a:r>
            <a:endParaRPr lang="zh-CN" altLang="en-US">
              <a:solidFill>
                <a:schemeClr val="accent6">
                  <a:lumMod val="50000"/>
                </a:schemeClr>
              </a:solidFill>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2"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EPose</a:t>
            </a:r>
            <a:endParaRPr lang="en-US" altLang="zh-CN" sz="1800">
              <a:solidFill>
                <a:schemeClr val="accent6">
                  <a:lumMod val="50000"/>
                </a:schemeClr>
              </a:solidFill>
              <a:latin typeface="微软雅黑" panose="020B0503020204020204" charset="-122"/>
            </a:endParaRPr>
          </a:p>
        </p:txBody>
      </p:sp>
      <p:sp>
        <p:nvSpPr>
          <p:cNvPr id="7" name="文本框 6"/>
          <p:cNvSpPr txBox="1"/>
          <p:nvPr/>
        </p:nvSpPr>
        <p:spPr>
          <a:xfrm>
            <a:off x="3048000" y="3244850"/>
            <a:ext cx="6096000" cy="368300"/>
          </a:xfrm>
          <a:prstGeom prst="rect">
            <a:avLst/>
          </a:prstGeom>
          <a:noFill/>
        </p:spPr>
        <p:txBody>
          <a:bodyPr wrap="square" rtlCol="0" anchor="t">
            <a:spAutoFit/>
          </a:bodyPr>
          <a:p>
            <a:pPr algn="ctr"/>
            <a:r>
              <a:rPr lang="zh-CN" altLang="en-US"/>
              <a:t>EPOS: Estimating 6D Pose of Objects with Symmetries</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2"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EPose</a:t>
            </a:r>
            <a:endParaRPr lang="en-US" altLang="zh-CN" sz="1800">
              <a:solidFill>
                <a:schemeClr val="accent6">
                  <a:lumMod val="50000"/>
                </a:schemeClr>
              </a:solidFill>
              <a:latin typeface="微软雅黑" panose="020B0503020204020204" charset="-122"/>
            </a:endParaRPr>
          </a:p>
        </p:txBody>
      </p:sp>
      <p:pic>
        <p:nvPicPr>
          <p:cNvPr id="8" name="图片 7"/>
          <p:cNvPicPr>
            <a:picLocks noChangeAspect="1"/>
          </p:cNvPicPr>
          <p:nvPr/>
        </p:nvPicPr>
        <p:blipFill>
          <a:blip r:embed="rId3"/>
          <a:srcRect l="50537" r="639" b="51206"/>
          <a:stretch>
            <a:fillRect/>
          </a:stretch>
        </p:blipFill>
        <p:spPr>
          <a:xfrm>
            <a:off x="8408670" y="3844925"/>
            <a:ext cx="2913380" cy="2157730"/>
          </a:xfrm>
          <a:prstGeom prst="rect">
            <a:avLst/>
          </a:prstGeom>
        </p:spPr>
      </p:pic>
      <p:sp>
        <p:nvSpPr>
          <p:cNvPr id="7" name="文本框 6"/>
          <p:cNvSpPr txBox="1"/>
          <p:nvPr/>
        </p:nvSpPr>
        <p:spPr>
          <a:xfrm>
            <a:off x="569595" y="967105"/>
            <a:ext cx="6096000" cy="368300"/>
          </a:xfrm>
          <a:prstGeom prst="rect">
            <a:avLst/>
          </a:prstGeom>
          <a:noFill/>
        </p:spPr>
        <p:txBody>
          <a:bodyPr wrap="square" rtlCol="0" anchor="t">
            <a:spAutoFit/>
          </a:bodyPr>
          <a:p>
            <a:r>
              <a:rPr lang="zh-CN" altLang="en-US">
                <a:solidFill>
                  <a:schemeClr val="accent6">
                    <a:lumMod val="50000"/>
                  </a:schemeClr>
                </a:solidFill>
              </a:rPr>
              <a:t>表面面片</a:t>
            </a:r>
            <a:endParaRPr lang="zh-CN" altLang="en-US">
              <a:solidFill>
                <a:schemeClr val="accent6">
                  <a:lumMod val="50000"/>
                </a:schemeClr>
              </a:solidFill>
            </a:endParaRPr>
          </a:p>
        </p:txBody>
      </p:sp>
      <p:pic>
        <p:nvPicPr>
          <p:cNvPr id="9" name="图片 8"/>
          <p:cNvPicPr>
            <a:picLocks noChangeAspect="1"/>
          </p:cNvPicPr>
          <p:nvPr/>
        </p:nvPicPr>
        <p:blipFill>
          <a:blip r:embed="rId3"/>
          <a:srcRect l="649" r="50963" b="51206"/>
          <a:stretch>
            <a:fillRect/>
          </a:stretch>
        </p:blipFill>
        <p:spPr>
          <a:xfrm>
            <a:off x="8408670" y="1398905"/>
            <a:ext cx="2887345" cy="2157730"/>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569595" y="1586865"/>
                <a:ext cx="8780145" cy="368300"/>
              </a:xfrm>
              <a:prstGeom prst="rect">
                <a:avLst/>
              </a:prstGeom>
              <a:noFill/>
            </p:spPr>
            <p:txBody>
              <a:bodyPr wrap="square" rtlCol="0" anchor="t">
                <a:spAutoFit/>
              </a:bodyPr>
              <a:p>
                <a:pPr marL="285750" indent="-285750">
                  <a:buFont typeface="Arial" panose="020B0604020202020204" pitchFamily="34" charset="0"/>
                  <a:buChar char="•"/>
                </a:pPr>
                <a:r>
                  <a:rPr lang="zh-CN" altLang="en-US"/>
                  <a:t>物体的三维模型都可以通过</a:t>
                </a:r>
                <a:r>
                  <a:rPr lang="zh-CN" altLang="en-US" b="1"/>
                  <a:t>一组顶点</a:t>
                </a:r>
                <a14:m>
                  <m:oMath xmlns:m="http://schemas.openxmlformats.org/officeDocument/2006/math">
                    <m:sSub>
                      <m:sSubPr>
                        <m:ctrlPr>
                          <a:rPr lang="en-US" altLang="zh-CN" b="1" i="1">
                            <a:latin typeface="Cambria Math" panose="02040503050406030204" charset="0"/>
                            <a:cs typeface="Cambria Math" panose="02040503050406030204" charset="0"/>
                          </a:rPr>
                        </m:ctrlPr>
                      </m:sSubPr>
                      <m:e>
                        <m:r>
                          <a:rPr lang="en-US" altLang="zh-CN" b="1" i="1">
                            <a:latin typeface="Cambria Math" panose="02040503050406030204" charset="0"/>
                            <a:cs typeface="Cambria Math" panose="02040503050406030204" charset="0"/>
                          </a:rPr>
                          <m:t>𝑽</m:t>
                        </m:r>
                      </m:e>
                      <m:sub>
                        <m:r>
                          <a:rPr lang="en-US" altLang="zh-CN" b="1" i="1">
                            <a:latin typeface="Cambria Math" panose="02040503050406030204" charset="0"/>
                            <a:cs typeface="Cambria Math" panose="02040503050406030204" charset="0"/>
                          </a:rPr>
                          <m:t>𝒊</m:t>
                        </m:r>
                      </m:sub>
                    </m:sSub>
                  </m:oMath>
                </a14:m>
                <a:r>
                  <a:rPr lang="zh-CN" altLang="en-US"/>
                  <a:t>和</a:t>
                </a:r>
                <a:r>
                  <a:rPr lang="zh-CN" altLang="en-US" b="1"/>
                  <a:t>一组三角面片</a:t>
                </a:r>
                <a14:m>
                  <m:oMath xmlns:m="http://schemas.openxmlformats.org/officeDocument/2006/math">
                    <m:sSub>
                      <m:sSubPr>
                        <m:ctrlPr>
                          <a:rPr lang="en-US" altLang="zh-CN" b="1" i="1">
                            <a:latin typeface="Cambria Math" panose="02040503050406030204" charset="0"/>
                            <a:cs typeface="Cambria Math" panose="02040503050406030204" charset="0"/>
                          </a:rPr>
                        </m:ctrlPr>
                      </m:sSubPr>
                      <m:e>
                        <m:r>
                          <a:rPr lang="en-US" altLang="zh-CN" b="1" i="1">
                            <a:latin typeface="Cambria Math" panose="02040503050406030204" charset="0"/>
                            <a:cs typeface="Cambria Math" panose="02040503050406030204" charset="0"/>
                          </a:rPr>
                          <m:t>𝑻</m:t>
                        </m:r>
                      </m:e>
                      <m:sub>
                        <m:r>
                          <a:rPr lang="en-US" altLang="zh-CN" b="1" i="1">
                            <a:latin typeface="Cambria Math" panose="02040503050406030204" charset="0"/>
                            <a:cs typeface="Cambria Math" panose="02040503050406030204" charset="0"/>
                          </a:rPr>
                          <m:t>𝒊</m:t>
                        </m:r>
                      </m:sub>
                    </m:sSub>
                  </m:oMath>
                </a14:m>
                <a:r>
                  <a:rPr lang="en-US" altLang="zh-CN" sz="1600"/>
                  <a:t>	</a:t>
                </a:r>
                <a:r>
                  <a:rPr lang="zh-CN" altLang="en-US" sz="1600"/>
                  <a:t>i∈I={1,...,m}</a:t>
                </a:r>
                <a:endParaRPr lang="zh-CN" altLang="en-US" sz="1600"/>
              </a:p>
            </p:txBody>
          </p:sp>
        </mc:Choice>
        <mc:Fallback>
          <p:sp>
            <p:nvSpPr>
              <p:cNvPr id="10" name="文本框 9"/>
              <p:cNvSpPr txBox="1">
                <a:spLocks noRot="1" noChangeAspect="1" noMove="1" noResize="1" noEditPoints="1" noAdjustHandles="1" noChangeArrowheads="1" noChangeShapeType="1" noTextEdit="1"/>
              </p:cNvSpPr>
              <p:nvPr/>
            </p:nvSpPr>
            <p:spPr>
              <a:xfrm>
                <a:off x="569595" y="1586865"/>
                <a:ext cx="8780145" cy="36830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569595" y="2293620"/>
                <a:ext cx="609600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a:t>物体三维模型的表面</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𝑆</m:t>
                        </m:r>
                      </m:e>
                      <m:sub>
                        <m:r>
                          <a:rPr lang="en-US" altLang="zh-CN" i="1">
                            <a:latin typeface="Cambria Math" panose="02040503050406030204" charset="0"/>
                            <a:cs typeface="Cambria Math" panose="02040503050406030204" charset="0"/>
                          </a:rPr>
                          <m:t>𝑖</m:t>
                        </m:r>
                      </m:sub>
                    </m:sSub>
                  </m:oMath>
                </a14:m>
                <a:r>
                  <a:rPr lang="zh-CN" altLang="en-US">
                    <a:latin typeface="Cambria Math" panose="02040503050406030204" charset="0"/>
                    <a:cs typeface="Cambria Math" panose="02040503050406030204" charset="0"/>
                  </a:rPr>
                  <a:t>根据下式分为</a:t>
                </a:r>
                <a:r>
                  <a:rPr lang="en-US" altLang="zh-CN">
                    <a:latin typeface="Cambria Math" panose="02040503050406030204" charset="0"/>
                    <a:cs typeface="Cambria Math" panose="02040503050406030204" charset="0"/>
                  </a:rPr>
                  <a:t>n</a:t>
                </a:r>
                <a:r>
                  <a:rPr lang="zh-CN" altLang="en-US">
                    <a:latin typeface="Cambria Math" panose="02040503050406030204" charset="0"/>
                    <a:cs typeface="Cambria Math" panose="02040503050406030204" charset="0"/>
                  </a:rPr>
                  <a:t>个面片：</a:t>
                </a:r>
                <a:endParaRPr lang="zh-CN" altLang="en-US">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569595" y="2293620"/>
                <a:ext cx="6096000" cy="36830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569595" y="2754630"/>
                <a:ext cx="5017770" cy="1473835"/>
              </a:xfrm>
              <a:prstGeom prst="rect">
                <a:avLst/>
              </a:prstGeom>
              <a:noFill/>
            </p:spPr>
            <p:txBody>
              <a:bodyPr wrap="square" rtlCol="0" anchor="t">
                <a:spAutoFit/>
              </a:bodyPr>
              <a:p>
                <a:pPr algn="ct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ea typeface="微软雅黑" panose="020B0503020204020204" charset="-122"/>
                              <a:cs typeface="Cambria Math" panose="02040503050406030204" charset="0"/>
                            </a:rPr>
                          </m:ctrlPr>
                        </m:sSubPr>
                        <m:e>
                          <m:r>
                            <a:rPr lang="en-US" altLang="zh-CN" i="1">
                              <a:latin typeface="Cambria Math" panose="02040503050406030204" charset="0"/>
                              <a:ea typeface="微软雅黑" panose="020B0503020204020204" charset="-122"/>
                              <a:cs typeface="Cambria Math" panose="02040503050406030204" charset="0"/>
                            </a:rPr>
                            <m:t>𝑆</m:t>
                          </m:r>
                        </m:e>
                        <m:sub>
                          <m:r>
                            <a:rPr lang="en-US" altLang="zh-CN" i="1">
                              <a:latin typeface="Cambria Math" panose="02040503050406030204" charset="0"/>
                              <a:ea typeface="微软雅黑" panose="020B0503020204020204" charset="-122"/>
                              <a:cs typeface="Cambria Math" panose="02040503050406030204" charset="0"/>
                            </a:rPr>
                            <m:t>𝑖𝑗</m:t>
                          </m:r>
                          <m:r>
                            <a:rPr lang="en-US" altLang="zh-CN" i="1">
                              <a:latin typeface="Cambria Math" panose="02040503050406030204" charset="0"/>
                              <a:ea typeface="MS Mincho" charset="0"/>
                              <a:cs typeface="Cambria Math" panose="02040503050406030204" charset="0"/>
                            </a:rPr>
                            <m:t> </m:t>
                          </m:r>
                        </m:sub>
                      </m:sSub>
                      <m:r>
                        <a:rPr lang="en-US" altLang="zh-CN" i="1">
                          <a:latin typeface="Cambria Math" panose="02040503050406030204" charset="0"/>
                          <a:ea typeface="MS Mincho" charset="0"/>
                          <a:cs typeface="Cambria Math" panose="02040503050406030204" charset="0"/>
                        </a:rPr>
                        <m:t> = {</m:t>
                      </m:r>
                      <m:r>
                        <a:rPr lang="en-US" altLang="zh-CN" i="1">
                          <a:latin typeface="Cambria Math" panose="02040503050406030204" charset="0"/>
                          <a:ea typeface="微软雅黑" panose="020B0503020204020204" charset="-122"/>
                          <a:cs typeface="Cambria Math" panose="02040503050406030204" charset="0"/>
                        </a:rPr>
                        <m:t>𝑥</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微软雅黑" panose="020B0503020204020204" charset="-122"/>
                          <a:cs typeface="Cambria Math" panose="02040503050406030204" charset="0"/>
                        </a:rPr>
                        <m:t>𝑥</m:t>
                      </m:r>
                      <m:r>
                        <a:rPr lang="en-US" altLang="zh-CN" i="1">
                          <a:latin typeface="Cambria Math" panose="02040503050406030204" charset="0"/>
                          <a:ea typeface="MS Mincho" charset="0"/>
                          <a:cs typeface="Cambria Math" panose="02040503050406030204" charset="0"/>
                        </a:rPr>
                        <m:t>∈ </m:t>
                      </m:r>
                      <m:sSub>
                        <m:sSubPr>
                          <m:ctrlPr>
                            <a:rPr lang="en-US" altLang="zh-CN" i="1">
                              <a:latin typeface="Cambria Math" panose="02040503050406030204" charset="0"/>
                              <a:ea typeface="微软雅黑" panose="020B0503020204020204" charset="-122"/>
                              <a:cs typeface="Cambria Math" panose="02040503050406030204" charset="0"/>
                            </a:rPr>
                          </m:ctrlPr>
                        </m:sSubPr>
                        <m:e>
                          <m:r>
                            <a:rPr lang="en-US" altLang="zh-CN" i="1">
                              <a:latin typeface="Cambria Math" panose="02040503050406030204" charset="0"/>
                              <a:ea typeface="微软雅黑" panose="020B0503020204020204" charset="-122"/>
                              <a:cs typeface="Cambria Math" panose="02040503050406030204" charset="0"/>
                            </a:rPr>
                            <m:t>𝑆</m:t>
                          </m:r>
                        </m:e>
                        <m:sub>
                          <m:r>
                            <a:rPr lang="en-US" altLang="zh-CN" i="1">
                              <a:latin typeface="Cambria Math" panose="02040503050406030204" charset="0"/>
                              <a:ea typeface="微软雅黑" panose="020B0503020204020204" charset="-122"/>
                              <a:cs typeface="Cambria Math" panose="02040503050406030204" charset="0"/>
                            </a:rPr>
                            <m:t>𝑖</m:t>
                          </m:r>
                        </m:sub>
                      </m:sSub>
                      <m:r>
                        <a:rPr lang="en-US" altLang="zh-CN" i="1">
                          <a:latin typeface="Cambria Math" panose="02040503050406030204" charset="0"/>
                          <a:ea typeface="MS Mincho" charset="0"/>
                          <a:cs typeface="Cambria Math" panose="02040503050406030204" charset="0"/>
                        </a:rPr>
                        <m:t> </m:t>
                      </m:r>
                      <m:r>
                        <a:rPr lang="en-US" altLang="zh-CN" i="1">
                          <a:latin typeface="Cambria Math" panose="02040503050406030204" charset="0"/>
                          <a:ea typeface="MS Mincho" charset="0"/>
                          <a:cs typeface="Cambria Math" panose="02040503050406030204" charset="0"/>
                        </a:rPr>
                        <m:t>∧ </m:t>
                      </m:r>
                      <m:r>
                        <a:rPr lang="en-US" altLang="zh-CN" i="1">
                          <a:latin typeface="Cambria Math" panose="02040503050406030204" charset="0"/>
                          <a:ea typeface="微软雅黑" panose="020B0503020204020204" charset="-122"/>
                          <a:cs typeface="Cambria Math" panose="02040503050406030204" charset="0"/>
                        </a:rPr>
                        <m:t>𝑑</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微软雅黑" panose="020B0503020204020204" charset="-122"/>
                          <a:cs typeface="Cambria Math" panose="02040503050406030204" charset="0"/>
                        </a:rPr>
                        <m:t>𝑥</m:t>
                      </m:r>
                      <m:r>
                        <a:rPr lang="en-US" altLang="zh-CN" i="1">
                          <a:latin typeface="Cambria Math" panose="02040503050406030204" charset="0"/>
                          <a:ea typeface="MS Mincho" charset="0"/>
                          <a:cs typeface="Cambria Math" panose="02040503050406030204" charset="0"/>
                        </a:rPr>
                        <m:t>, </m:t>
                      </m:r>
                      <m:sSub>
                        <m:sSubPr>
                          <m:ctrlPr>
                            <a:rPr lang="en-US" altLang="zh-CN" i="1">
                              <a:latin typeface="Cambria Math" panose="02040503050406030204" charset="0"/>
                              <a:ea typeface="微软雅黑" panose="020B0503020204020204" charset="-122"/>
                              <a:cs typeface="Cambria Math" panose="02040503050406030204" charset="0"/>
                            </a:rPr>
                          </m:ctrlPr>
                        </m:sSubPr>
                        <m:e>
                          <m:r>
                            <a:rPr lang="en-US" altLang="zh-CN" i="1">
                              <a:latin typeface="Cambria Math" panose="02040503050406030204" charset="0"/>
                              <a:ea typeface="微软雅黑" panose="020B0503020204020204" charset="-122"/>
                              <a:cs typeface="Cambria Math" panose="02040503050406030204" charset="0"/>
                            </a:rPr>
                            <m:t>𝑔</m:t>
                          </m:r>
                        </m:e>
                        <m:sub>
                          <m:r>
                            <a:rPr lang="en-US" altLang="zh-CN" i="1">
                              <a:latin typeface="Cambria Math" panose="02040503050406030204" charset="0"/>
                              <a:ea typeface="微软雅黑" panose="020B0503020204020204" charset="-122"/>
                              <a:cs typeface="Cambria Math" panose="02040503050406030204" charset="0"/>
                            </a:rPr>
                            <m:t>𝑖𝑗</m:t>
                          </m:r>
                        </m:sub>
                      </m:sSub>
                      <m:r>
                        <a:rPr lang="en-US" altLang="zh-CN" i="1">
                          <a:latin typeface="Cambria Math" panose="02040503050406030204" charset="0"/>
                          <a:ea typeface="MS Mincho" charset="0"/>
                          <a:cs typeface="Cambria Math" panose="02040503050406030204" charset="0"/>
                        </a:rPr>
                        <m:t>）&lt;</m:t>
                      </m:r>
                      <m:r>
                        <a:rPr lang="en-US" altLang="zh-CN" i="1">
                          <a:latin typeface="Cambria Math" panose="02040503050406030204" charset="0"/>
                          <a:ea typeface="微软雅黑" panose="020B0503020204020204" charset="-122"/>
                          <a:cs typeface="Cambria Math" panose="02040503050406030204" charset="0"/>
                        </a:rPr>
                        <m:t>𝑑</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微软雅黑" panose="020B0503020204020204" charset="-122"/>
                          <a:cs typeface="Cambria Math" panose="02040503050406030204" charset="0"/>
                        </a:rPr>
                        <m:t>𝑥</m:t>
                      </m:r>
                      <m:r>
                        <a:rPr lang="en-US" altLang="zh-CN" i="1">
                          <a:latin typeface="Cambria Math" panose="02040503050406030204" charset="0"/>
                          <a:ea typeface="MS Mincho" charset="0"/>
                          <a:cs typeface="Cambria Math" panose="02040503050406030204" charset="0"/>
                        </a:rPr>
                        <m:t>, </m:t>
                      </m:r>
                      <m:sSub>
                        <m:sSubPr>
                          <m:ctrlPr>
                            <a:rPr lang="en-US" altLang="zh-CN" i="1">
                              <a:latin typeface="Cambria Math" panose="02040503050406030204" charset="0"/>
                              <a:ea typeface="微软雅黑" panose="020B0503020204020204" charset="-122"/>
                              <a:cs typeface="Cambria Math" panose="02040503050406030204" charset="0"/>
                            </a:rPr>
                          </m:ctrlPr>
                        </m:sSubPr>
                        <m:e>
                          <m:r>
                            <a:rPr lang="en-US" altLang="zh-CN" i="1">
                              <a:latin typeface="Cambria Math" panose="02040503050406030204" charset="0"/>
                              <a:ea typeface="微软雅黑" panose="020B0503020204020204" charset="-122"/>
                              <a:cs typeface="Cambria Math" panose="02040503050406030204" charset="0"/>
                            </a:rPr>
                            <m:t>𝑔</m:t>
                          </m:r>
                        </m:e>
                        <m:sub>
                          <m:r>
                            <a:rPr lang="en-US" altLang="zh-CN" i="1">
                              <a:latin typeface="Cambria Math" panose="02040503050406030204" charset="0"/>
                              <a:ea typeface="微软雅黑" panose="020B0503020204020204" charset="-122"/>
                              <a:cs typeface="Cambria Math" panose="02040503050406030204" charset="0"/>
                            </a:rPr>
                            <m:t>𝑖𝑘</m:t>
                          </m:r>
                        </m:sub>
                      </m:sSub>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 }</m:t>
                      </m:r>
                    </m:oMath>
                  </m:oMathPara>
                </a14:m>
                <a:endParaRPr lang="en-US" altLang="zh-CN" i="1">
                  <a:latin typeface="微软雅黑" panose="020B0503020204020204" charset="-122"/>
                  <a:ea typeface="微软雅黑" panose="020B0503020204020204" charset="-122"/>
                  <a:cs typeface="微软雅黑" panose="020B0503020204020204" charset="-122"/>
                </a:endParaRPr>
              </a:p>
              <a:p>
                <a:pPr algn="ctr"/>
                <a:r>
                  <a:rPr lang="zh-CN" altLang="en-US">
                    <a:latin typeface="微软雅黑" panose="020B0503020204020204" charset="-122"/>
                    <a:ea typeface="微软雅黑" panose="020B0503020204020204" charset="-122"/>
                    <a:cs typeface="微软雅黑" panose="020B0503020204020204" charset="-122"/>
                  </a:rPr>
                  <a:t>​∀k∈J,</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k</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j</a:t>
                </a:r>
                <a:endParaRPr lang="zh-CN" altLang="en-US">
                  <a:latin typeface="微软雅黑" panose="020B0503020204020204" charset="-122"/>
                  <a:ea typeface="微软雅黑" panose="020B0503020204020204" charset="-122"/>
                  <a:cs typeface="微软雅黑" panose="020B0503020204020204" charset="-122"/>
                </a:endParaRPr>
              </a:p>
              <a:p>
                <a:pPr algn="ctr"/>
                <a:endParaRPr lang="zh-CN" altLang="en-US">
                  <a:latin typeface="微软雅黑" panose="020B0503020204020204" charset="-122"/>
                  <a:ea typeface="微软雅黑" panose="020B0503020204020204" charset="-122"/>
                  <a:cs typeface="微软雅黑" panose="020B0503020204020204" charset="-122"/>
                </a:endParaRPr>
              </a:p>
              <a:p>
                <a:pPr lvl="1" algn="l"/>
                <a:r>
                  <a:rPr lang="zh-CN" altLang="en-US" sz="1600" i="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j ∈ J = { 1 , . . . , n }</a:t>
                </a:r>
                <a:endParaRPr lang="zh-CN" altLang="en-US" sz="1600" i="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lvl="1" algn="l"/>
                <a14:m>
                  <m:oMath xmlns:m="http://schemas.openxmlformats.org/officeDocument/2006/math">
                    <m:sSubSup>
                      <m:sSubSupPr>
                        <m:ctrlPr>
                          <a:rPr lang="en-US" altLang="zh-CN" sz="1600" i="1">
                            <a:solidFill>
                              <a:schemeClr val="tx1">
                                <a:lumMod val="65000"/>
                                <a:lumOff val="35000"/>
                              </a:schemeClr>
                            </a:solidFill>
                            <a:latin typeface="Cambria Math" panose="02040503050406030204" charset="0"/>
                            <a:ea typeface="微软雅黑" panose="020B0503020204020204" charset="-122"/>
                            <a:cs typeface="Cambria Math" panose="02040503050406030204" charset="0"/>
                          </a:rPr>
                        </m:ctrlPr>
                      </m:sSubSupPr>
                      <m:e>
                        <m:r>
                          <a:rPr lang="en-US" altLang="zh-CN" sz="1600" i="1">
                            <a:solidFill>
                              <a:schemeClr val="tx1">
                                <a:lumMod val="65000"/>
                                <a:lumOff val="35000"/>
                              </a:schemeClr>
                            </a:solidFill>
                            <a:latin typeface="Cambria Math" panose="02040503050406030204" charset="0"/>
                            <a:ea typeface="微软雅黑" panose="020B0503020204020204" charset="-122"/>
                            <a:cs typeface="Cambria Math" panose="02040503050406030204" charset="0"/>
                          </a:rPr>
                          <m:t>{</m:t>
                        </m:r>
                        <m:sSub>
                          <m:sSubPr>
                            <m:ctrlPr>
                              <a:rPr lang="en-US" altLang="zh-CN" sz="1600" i="1">
                                <a:solidFill>
                                  <a:schemeClr val="tx1">
                                    <a:lumMod val="65000"/>
                                    <a:lumOff val="35000"/>
                                  </a:schemeClr>
                                </a:solidFill>
                                <a:latin typeface="Cambria Math" panose="02040503050406030204" charset="0"/>
                                <a:ea typeface="微软雅黑" panose="020B0503020204020204" charset="-122"/>
                                <a:cs typeface="Cambria Math" panose="02040503050406030204" charset="0"/>
                              </a:rPr>
                            </m:ctrlPr>
                          </m:sSubPr>
                          <m:e>
                            <m:r>
                              <a:rPr lang="en-US" altLang="zh-CN" sz="1600" i="1">
                                <a:solidFill>
                                  <a:schemeClr val="tx1">
                                    <a:lumMod val="65000"/>
                                    <a:lumOff val="35000"/>
                                  </a:schemeClr>
                                </a:solidFill>
                                <a:latin typeface="Cambria Math" panose="02040503050406030204" charset="0"/>
                                <a:ea typeface="微软雅黑" panose="020B0503020204020204" charset="-122"/>
                                <a:cs typeface="Cambria Math" panose="02040503050406030204" charset="0"/>
                              </a:rPr>
                              <m:t>𝑔</m:t>
                            </m:r>
                          </m:e>
                          <m:sub>
                            <m:r>
                              <a:rPr lang="en-US" altLang="zh-CN" sz="1600" i="1">
                                <a:solidFill>
                                  <a:schemeClr val="tx1">
                                    <a:lumMod val="65000"/>
                                    <a:lumOff val="35000"/>
                                  </a:schemeClr>
                                </a:solidFill>
                                <a:latin typeface="Cambria Math" panose="02040503050406030204" charset="0"/>
                                <a:ea typeface="微软雅黑" panose="020B0503020204020204" charset="-122"/>
                                <a:cs typeface="Cambria Math" panose="02040503050406030204" charset="0"/>
                              </a:rPr>
                              <m:t>𝑖𝑗</m:t>
                            </m:r>
                          </m:sub>
                        </m:sSub>
                        <m:r>
                          <a:rPr lang="en-US" altLang="zh-CN" sz="1600" i="1">
                            <a:solidFill>
                              <a:schemeClr val="tx1">
                                <a:lumMod val="65000"/>
                                <a:lumOff val="35000"/>
                              </a:schemeClr>
                            </a:solidFill>
                            <a:latin typeface="Cambria Math" panose="02040503050406030204" charset="0"/>
                            <a:ea typeface="微软雅黑" panose="020B0503020204020204" charset="-122"/>
                            <a:cs typeface="Cambria Math" panose="02040503050406030204" charset="0"/>
                          </a:rPr>
                          <m:t>}</m:t>
                        </m:r>
                      </m:e>
                      <m:sub>
                        <m:r>
                          <a:rPr lang="en-US" altLang="zh-CN" sz="1600" i="1">
                            <a:solidFill>
                              <a:schemeClr val="tx1">
                                <a:lumMod val="65000"/>
                                <a:lumOff val="35000"/>
                              </a:schemeClr>
                            </a:solidFill>
                            <a:latin typeface="Cambria Math" panose="02040503050406030204" charset="0"/>
                            <a:ea typeface="微软雅黑" panose="020B0503020204020204" charset="-122"/>
                            <a:cs typeface="Cambria Math" panose="02040503050406030204" charset="0"/>
                          </a:rPr>
                          <m:t>𝑗</m:t>
                        </m:r>
                        <m:r>
                          <a:rPr lang="en-US" altLang="zh-CN" sz="1600" i="1">
                            <a:solidFill>
                              <a:schemeClr val="tx1">
                                <a:lumMod val="65000"/>
                                <a:lumOff val="35000"/>
                              </a:schemeClr>
                            </a:solidFill>
                            <a:latin typeface="Cambria Math" panose="02040503050406030204" charset="0"/>
                            <a:ea typeface="微软雅黑" panose="020B0503020204020204" charset="-122"/>
                            <a:cs typeface="Cambria Math" panose="02040503050406030204" charset="0"/>
                          </a:rPr>
                          <m:t>=</m:t>
                        </m:r>
                        <m:r>
                          <a:rPr lang="en-US" altLang="zh-CN" sz="1600" i="1">
                            <a:solidFill>
                              <a:schemeClr val="tx1">
                                <a:lumMod val="65000"/>
                                <a:lumOff val="35000"/>
                              </a:schemeClr>
                            </a:solidFill>
                            <a:latin typeface="Cambria Math" panose="02040503050406030204" charset="0"/>
                            <a:ea typeface="微软雅黑" panose="020B0503020204020204" charset="-122"/>
                            <a:cs typeface="Cambria Math" panose="02040503050406030204" charset="0"/>
                          </a:rPr>
                          <m:t>1</m:t>
                        </m:r>
                      </m:sub>
                      <m:sup>
                        <m:r>
                          <a:rPr lang="en-US" altLang="zh-CN" sz="1600" i="1">
                            <a:solidFill>
                              <a:schemeClr val="tx1">
                                <a:lumMod val="65000"/>
                                <a:lumOff val="35000"/>
                              </a:schemeClr>
                            </a:solidFill>
                            <a:latin typeface="Cambria Math" panose="02040503050406030204" charset="0"/>
                            <a:ea typeface="微软雅黑" panose="020B0503020204020204" charset="-122"/>
                            <a:cs typeface="Cambria Math" panose="02040503050406030204" charset="0"/>
                          </a:rPr>
                          <m:t>𝑛</m:t>
                        </m:r>
                      </m:sup>
                    </m:sSubSup>
                    <m:r>
                      <a:rPr lang="en-US" altLang="zh-CN" sz="1600" i="1">
                        <a:solidFill>
                          <a:schemeClr val="tx1">
                            <a:lumMod val="65000"/>
                            <a:lumOff val="35000"/>
                          </a:schemeClr>
                        </a:solidFill>
                        <a:latin typeface="Cambria Math" panose="02040503050406030204" charset="0"/>
                        <a:ea typeface="MS Mincho" charset="0"/>
                        <a:cs typeface="Cambria Math" panose="02040503050406030204" charset="0"/>
                      </a:rPr>
                      <m:t>表示每个面片预先选定的</m:t>
                    </m:r>
                  </m:oMath>
                </a14:m>
                <a:r>
                  <a:rPr lang="zh-CN" altLang="en-US" sz="1600">
                    <a:solidFill>
                      <a:schemeClr val="tx1">
                        <a:lumMod val="65000"/>
                        <a:lumOff val="35000"/>
                      </a:schemeClr>
                    </a:solidFill>
                    <a:latin typeface="Cambria Math" panose="02040503050406030204" charset="0"/>
                    <a:ea typeface="宋体" panose="02010600030101010101" pitchFamily="2" charset="-122"/>
                    <a:cs typeface="Cambria Math" panose="02040503050406030204" charset="0"/>
                  </a:rPr>
                  <a:t>中点</a:t>
                </a:r>
                <a:endParaRPr lang="zh-CN" altLang="en-US" sz="1600">
                  <a:solidFill>
                    <a:schemeClr val="tx1">
                      <a:lumMod val="65000"/>
                      <a:lumOff val="35000"/>
                    </a:schemeClr>
                  </a:solidFill>
                  <a:latin typeface="Cambria Math" panose="02040503050406030204" charset="0"/>
                  <a:ea typeface="宋体" panose="02010600030101010101" pitchFamily="2" charset="-122"/>
                  <a:cs typeface="Cambria Math" panose="02040503050406030204"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569595" y="2754630"/>
                <a:ext cx="5017770" cy="1473835"/>
              </a:xfrm>
              <a:prstGeom prst="rect">
                <a:avLst/>
              </a:prstGeom>
              <a:blipFill rotWithShape="1">
                <a:blip r:embed="rId6"/>
                <a:stretch>
                  <a:fillRect/>
                </a:stretch>
              </a:blipFill>
            </p:spPr>
            <p:txBody>
              <a:bodyPr/>
              <a:lstStyle/>
              <a:p>
                <a:r>
                  <a:rPr lang="zh-CN" altLang="en-US">
                    <a:noFill/>
                  </a:rPr>
                  <a:t> </a:t>
                </a:r>
              </a:p>
            </p:txBody>
          </p:sp>
        </mc:Fallback>
      </mc:AlternateContent>
      <p:sp>
        <p:nvSpPr>
          <p:cNvPr id="13" name="文本框 12"/>
          <p:cNvSpPr txBox="1"/>
          <p:nvPr/>
        </p:nvSpPr>
        <p:spPr>
          <a:xfrm>
            <a:off x="569595" y="4321175"/>
            <a:ext cx="7520305" cy="891540"/>
          </a:xfrm>
          <a:prstGeom prst="rect">
            <a:avLst/>
          </a:prstGeom>
          <a:noFill/>
        </p:spPr>
        <p:txBody>
          <a:bodyPr wrap="square" rtlCol="0" anchor="t">
            <a:spAutoFit/>
          </a:bodyPr>
          <a:p>
            <a:endParaRPr lang="zh-CN" altLang="en-US"/>
          </a:p>
          <a:p>
            <a:pPr marL="285750" indent="-285750">
              <a:buFont typeface="Arial" panose="020B0604020202020204" pitchFamily="34" charset="0"/>
              <a:buChar char="•"/>
            </a:pPr>
            <a:r>
              <a:rPr lang="zh-CN" altLang="en-US"/>
              <a:t>表面面片的中点通过FPS算法确定</a:t>
            </a:r>
            <a:endParaRPr lang="zh-CN" altLang="en-US"/>
          </a:p>
          <a:p>
            <a:pPr indent="0">
              <a:buFont typeface="Arial" panose="020B0604020202020204" pitchFamily="34" charset="0"/>
              <a:buNone/>
            </a:pPr>
            <a:r>
              <a:rPr lang="zh-CN" altLang="en-US" sz="1600"/>
              <a:t>(从物体模型的重心点开始迭代选择距离当前点集最远的点，最后将重心点删除)。</a:t>
            </a:r>
            <a:endParaRPr lang="zh-CN" altLang="en-US" sz="1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2"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EPose</a:t>
            </a:r>
            <a:endParaRPr lang="en-US" altLang="zh-CN" sz="1800">
              <a:solidFill>
                <a:schemeClr val="accent6">
                  <a:lumMod val="50000"/>
                </a:schemeClr>
              </a:solidFill>
              <a:latin typeface="微软雅黑" panose="020B0503020204020204" charset="-122"/>
            </a:endParaRPr>
          </a:p>
        </p:txBody>
      </p:sp>
      <p:sp>
        <p:nvSpPr>
          <p:cNvPr id="9" name="文本框 8"/>
          <p:cNvSpPr txBox="1"/>
          <p:nvPr/>
        </p:nvSpPr>
        <p:spPr>
          <a:xfrm>
            <a:off x="569595" y="2413000"/>
            <a:ext cx="4916170" cy="2033270"/>
          </a:xfrm>
          <a:prstGeom prst="rect">
            <a:avLst/>
          </a:prstGeom>
          <a:noFill/>
        </p:spPr>
        <p:txBody>
          <a:bodyPr wrap="square" rtlCol="0" anchor="t">
            <a:noAutofit/>
          </a:bodyPr>
          <a:p>
            <a:pPr marL="0" lvl="0" indent="0" algn="l">
              <a:buFont typeface="Arial" panose="020B0604020202020204" pitchFamily="34" charset="0"/>
              <a:buNone/>
            </a:pPr>
            <a:r>
              <a:rPr lang="zh-CN" altLang="en-US"/>
              <a:t>网络预测:</a:t>
            </a:r>
            <a:endParaRPr lang="zh-CN" altLang="en-US"/>
          </a:p>
          <a:p>
            <a:pPr marL="0" lvl="0" indent="0" algn="l">
              <a:buFont typeface="Arial" panose="020B0604020202020204" pitchFamily="34" charset="0"/>
              <a:buNone/>
            </a:pPr>
            <a:endParaRPr lang="zh-CN" altLang="en-US"/>
          </a:p>
          <a:p>
            <a:pPr algn="l"/>
            <a:r>
              <a:rPr lang="zh-CN" altLang="en-US"/>
              <a:t>(i)每个物体存在的概率</a:t>
            </a:r>
            <a:endParaRPr lang="zh-CN" altLang="en-US"/>
          </a:p>
          <a:p>
            <a:pPr algn="l"/>
            <a:endParaRPr lang="zh-CN" altLang="en-US"/>
          </a:p>
          <a:p>
            <a:pPr algn="l"/>
            <a:r>
              <a:rPr lang="zh-CN" altLang="en-US"/>
              <a:t>(ii)给定物体存在的碎片的概率</a:t>
            </a:r>
            <a:endParaRPr lang="zh-CN" altLang="en-US"/>
          </a:p>
          <a:p>
            <a:pPr algn="l"/>
            <a:endParaRPr lang="zh-CN" altLang="en-US"/>
          </a:p>
          <a:p>
            <a:pPr algn="l"/>
            <a:r>
              <a:rPr lang="zh-CN" altLang="en-US"/>
              <a:t>(iii)每个碎片的精确3D位置</a:t>
            </a:r>
            <a:endParaRPr lang="zh-CN" altLang="en-US"/>
          </a:p>
        </p:txBody>
      </p:sp>
      <p:pic>
        <p:nvPicPr>
          <p:cNvPr id="10" name="图片 9"/>
          <p:cNvPicPr>
            <a:picLocks noChangeAspect="1"/>
          </p:cNvPicPr>
          <p:nvPr/>
        </p:nvPicPr>
        <p:blipFill>
          <a:blip r:embed="rId3"/>
          <a:stretch>
            <a:fillRect/>
          </a:stretch>
        </p:blipFill>
        <p:spPr>
          <a:xfrm>
            <a:off x="5786120" y="1111250"/>
            <a:ext cx="5433060" cy="46361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Correspondence-based Methods (Sparse/Dense)</a:t>
            </a:r>
            <a:endParaRPr lang="en-US" altLang="zh-CN" sz="1800">
              <a:solidFill>
                <a:schemeClr val="accent6">
                  <a:lumMod val="50000"/>
                </a:schemeClr>
              </a:solidFill>
              <a:latin typeface="微软雅黑" panose="020B0503020204020204" charset="-122"/>
            </a:endParaRPr>
          </a:p>
        </p:txBody>
      </p:sp>
      <p:sp>
        <p:nvSpPr>
          <p:cNvPr id="6" name="文本框 5"/>
          <p:cNvSpPr txBox="1"/>
          <p:nvPr/>
        </p:nvSpPr>
        <p:spPr>
          <a:xfrm>
            <a:off x="569595" y="1409065"/>
            <a:ext cx="8970645" cy="922020"/>
          </a:xfrm>
          <a:prstGeom prst="rect">
            <a:avLst/>
          </a:prstGeom>
          <a:noFill/>
        </p:spPr>
        <p:txBody>
          <a:bodyPr wrap="square" rtlCol="0" anchor="t">
            <a:spAutoFit/>
          </a:bodyPr>
          <a:p>
            <a:r>
              <a:rPr lang="zh-CN" altLang="en-US"/>
              <a:t>通常</a:t>
            </a:r>
            <a:r>
              <a:rPr lang="zh-CN" altLang="en-US"/>
              <a:t>做法：two-stage的方法：首先检测关键点，然后解决一个PnP问题的位姿估计</a:t>
            </a:r>
            <a:endParaRPr lang="zh-CN" altLang="en-US"/>
          </a:p>
          <a:p>
            <a:endParaRPr lang="zh-CN" altLang="en-US"/>
          </a:p>
          <a:p>
            <a:r>
              <a:rPr lang="zh-CN" altLang="en-US">
                <a:sym typeface="+mn-ea"/>
              </a:rPr>
              <a:t>缺点：这些方法大多通过回归图像坐标来定位一组稀疏关键点，对遮挡和截断非常敏感</a:t>
            </a:r>
            <a:endParaRPr lang="zh-CN" altLang="en-US"/>
          </a:p>
        </p:txBody>
      </p:sp>
      <p:sp>
        <p:nvSpPr>
          <p:cNvPr id="8" name="文本框 7"/>
          <p:cNvSpPr txBox="1"/>
          <p:nvPr/>
        </p:nvSpPr>
        <p:spPr>
          <a:xfrm>
            <a:off x="569595" y="974090"/>
            <a:ext cx="6951980" cy="368300"/>
          </a:xfrm>
          <a:prstGeom prst="rect">
            <a:avLst/>
          </a:prstGeom>
          <a:noFill/>
        </p:spPr>
        <p:txBody>
          <a:bodyPr wrap="square" rtlCol="0" anchor="t">
            <a:spAutoFit/>
          </a:bodyPr>
          <a:p>
            <a:pPr algn="l"/>
            <a:r>
              <a:rPr lang="zh-CN" altLang="en-US" b="1">
                <a:solidFill>
                  <a:schemeClr val="accent6">
                    <a:lumMod val="50000"/>
                  </a:schemeClr>
                </a:solidFill>
              </a:rPr>
              <a:t>PVNet: Pixel-wise Voting Network for 6DoF Pose Estimation</a:t>
            </a:r>
            <a:endParaRPr lang="zh-CN" altLang="en-US" b="1">
              <a:solidFill>
                <a:schemeClr val="accent6">
                  <a:lumMod val="50000"/>
                </a:schemeClr>
              </a:solidFill>
            </a:endParaRPr>
          </a:p>
        </p:txBody>
      </p:sp>
      <p:sp>
        <p:nvSpPr>
          <p:cNvPr id="9" name="文本框 8"/>
          <p:cNvSpPr txBox="1"/>
          <p:nvPr/>
        </p:nvSpPr>
        <p:spPr>
          <a:xfrm>
            <a:off x="569595" y="2690495"/>
            <a:ext cx="11287125" cy="922020"/>
          </a:xfrm>
          <a:prstGeom prst="rect">
            <a:avLst/>
          </a:prstGeom>
          <a:noFill/>
        </p:spPr>
        <p:txBody>
          <a:bodyPr wrap="square" rtlCol="0" anchor="t">
            <a:spAutoFit/>
          </a:bodyPr>
          <a:p>
            <a:r>
              <a:rPr lang="zh-CN" altLang="en-US"/>
              <a:t>本文</a:t>
            </a:r>
            <a:r>
              <a:rPr lang="zh-CN" altLang="en-US"/>
              <a:t>特点：针对遮挡、截断等问题，我们需要在中间阶段或最后阶段得到稠密的预测，即像素或小区域级别的预测。于是作者提出了像素级预测的PVNet，对于每个像素，会得到一个指向2D keypoints的方向向量，如此对于截断物体的位置推理有大大的帮助。</a:t>
            </a:r>
            <a:endParaRPr lang="zh-CN" altLang="en-US"/>
          </a:p>
        </p:txBody>
      </p:sp>
      <p:sp>
        <p:nvSpPr>
          <p:cNvPr id="10" name="文本框 9"/>
          <p:cNvSpPr txBox="1"/>
          <p:nvPr/>
        </p:nvSpPr>
        <p:spPr>
          <a:xfrm>
            <a:off x="569595" y="3863975"/>
            <a:ext cx="10096500" cy="1476375"/>
          </a:xfrm>
          <a:prstGeom prst="rect">
            <a:avLst/>
          </a:prstGeom>
          <a:noFill/>
        </p:spPr>
        <p:txBody>
          <a:bodyPr wrap="square" rtlCol="0" anchor="t">
            <a:spAutoFit/>
          </a:bodyPr>
          <a:p>
            <a:r>
              <a:rPr lang="zh-CN" altLang="en-US"/>
              <a:t>作者的方法分两步：</a:t>
            </a:r>
            <a:endParaRPr lang="zh-CN" altLang="en-US"/>
          </a:p>
          <a:p>
            <a:r>
              <a:rPr lang="zh-CN" altLang="en-US"/>
              <a:t>第一步：利用PVNet得到向量场预测和语义分割，基于RANSAC的投票得到2D keypoints的候选点</a:t>
            </a:r>
            <a:endParaRPr lang="zh-CN" altLang="en-US"/>
          </a:p>
          <a:p>
            <a:r>
              <a:rPr lang="zh-CN" altLang="en-US"/>
              <a:t>候选点带有位置和分布</a:t>
            </a:r>
            <a:endParaRPr lang="zh-CN" altLang="en-US"/>
          </a:p>
          <a:p>
            <a:endParaRPr lang="zh-CN" altLang="en-US"/>
          </a:p>
          <a:p>
            <a:r>
              <a:rPr lang="zh-CN" altLang="en-US"/>
              <a:t>第二步：利用3D keypoints、相机内参、2D keypoints进行PnP、最优化求解，得到位姿(R,t)。</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2"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EPOSE</a:t>
            </a:r>
            <a:endParaRPr lang="en-US" altLang="zh-CN" sz="1800">
              <a:solidFill>
                <a:schemeClr val="accent6">
                  <a:lumMod val="50000"/>
                </a:schemeClr>
              </a:solidFill>
              <a:latin typeface="微软雅黑" panose="020B0503020204020204" charset="-122"/>
            </a:endParaRPr>
          </a:p>
        </p:txBody>
      </p:sp>
      <p:pic>
        <p:nvPicPr>
          <p:cNvPr id="10" name="图片 9"/>
          <p:cNvPicPr>
            <a:picLocks noChangeAspect="1"/>
          </p:cNvPicPr>
          <p:nvPr/>
        </p:nvPicPr>
        <p:blipFill>
          <a:blip r:embed="rId3"/>
          <a:stretch>
            <a:fillRect/>
          </a:stretch>
        </p:blipFill>
        <p:spPr>
          <a:xfrm>
            <a:off x="6295390" y="1353185"/>
            <a:ext cx="5433060" cy="4636135"/>
          </a:xfrm>
          <a:prstGeom prst="rect">
            <a:avLst/>
          </a:prstGeom>
        </p:spPr>
      </p:pic>
      <p:sp>
        <p:nvSpPr>
          <p:cNvPr id="4" name="文本框 3"/>
          <p:cNvSpPr txBox="1"/>
          <p:nvPr/>
        </p:nvSpPr>
        <p:spPr>
          <a:xfrm>
            <a:off x="569595" y="1686560"/>
            <a:ext cx="4595495" cy="3969385"/>
          </a:xfrm>
          <a:prstGeom prst="rect">
            <a:avLst/>
          </a:prstGeom>
          <a:noFill/>
        </p:spPr>
        <p:txBody>
          <a:bodyPr wrap="square" rtlCol="0" anchor="t">
            <a:spAutoFit/>
          </a:bodyPr>
          <a:p>
            <a:pPr marL="285750" indent="-285750">
              <a:buFont typeface="Arial" panose="020B0604020202020204" pitchFamily="34" charset="0"/>
              <a:buChar char="•"/>
            </a:pPr>
            <a:r>
              <a:rPr lang="zh-CN" altLang="en-US"/>
              <a:t>语义分割</a:t>
            </a:r>
            <a:endParaRPr lang="zh-CN" altLang="en-US"/>
          </a:p>
          <a:p>
            <a:pPr marL="285750" indent="-285750">
              <a:buFont typeface="Arial" panose="020B0604020202020204" pitchFamily="34" charset="0"/>
              <a:buChar char="•"/>
            </a:pPr>
            <a:endParaRPr lang="zh-CN" altLang="en-US"/>
          </a:p>
          <a:p>
            <a:r>
              <a:rPr lang="zh-CN" altLang="en-US"/>
              <a:t>输出中的m + 1通道表示二维像素点u</a:t>
            </a:r>
            <a:endParaRPr lang="zh-CN" altLang="en-US"/>
          </a:p>
          <a:p>
            <a:r>
              <a:rPr lang="zh-CN" altLang="en-US"/>
              <a:t>语义分割的结果。</a:t>
            </a:r>
            <a:endParaRPr lang="zh-CN" altLang="en-US"/>
          </a:p>
          <a:p>
            <a:endParaRPr lang="zh-CN" altLang="en-US"/>
          </a:p>
          <a:p>
            <a:pPr marL="285750" indent="-285750">
              <a:buFont typeface="Arial" panose="020B0604020202020204" pitchFamily="34" charset="0"/>
              <a:buChar char="•"/>
            </a:pPr>
            <a:r>
              <a:rPr lang="zh-CN" altLang="en-US"/>
              <a:t>所属面片分类</a:t>
            </a:r>
            <a:endParaRPr lang="zh-CN" altLang="en-US"/>
          </a:p>
          <a:p>
            <a:pPr indent="0">
              <a:buFont typeface="Arial" panose="020B0604020202020204" pitchFamily="34" charset="0"/>
              <a:buNone/>
            </a:pPr>
            <a:endParaRPr lang="zh-CN" altLang="en-US"/>
          </a:p>
          <a:p>
            <a:r>
              <a:rPr lang="zh-CN" altLang="en-US"/>
              <a:t>输出中的mn个通道表示二维像素点u</a:t>
            </a:r>
            <a:endParaRPr lang="zh-CN" altLang="en-US"/>
          </a:p>
          <a:p>
            <a:r>
              <a:rPr lang="zh-CN" altLang="en-US"/>
              <a:t>对应的所属面片的分类结果。</a:t>
            </a:r>
            <a:endParaRPr lang="zh-CN" altLang="en-US"/>
          </a:p>
          <a:p>
            <a:endParaRPr lang="zh-CN" altLang="en-US"/>
          </a:p>
          <a:p>
            <a:pPr marL="285750" indent="-285750">
              <a:buFont typeface="Arial" panose="020B0604020202020204" pitchFamily="34" charset="0"/>
              <a:buChar char="•"/>
            </a:pPr>
            <a:r>
              <a:rPr lang="zh-CN" altLang="en-US"/>
              <a:t> 三维点坐标回归</a:t>
            </a:r>
            <a:endParaRPr lang="zh-CN" altLang="en-US"/>
          </a:p>
          <a:p>
            <a:pPr indent="0">
              <a:buFont typeface="Arial" panose="020B0604020202020204" pitchFamily="34" charset="0"/>
              <a:buNone/>
            </a:pPr>
            <a:endParaRPr lang="zh-CN" altLang="en-US"/>
          </a:p>
          <a:p>
            <a:r>
              <a:rPr lang="zh-CN" altLang="en-US"/>
              <a:t>输出中的3mn个通道表示二维像素点u</a:t>
            </a:r>
            <a:endParaRPr lang="zh-CN" altLang="en-US"/>
          </a:p>
          <a:p>
            <a:r>
              <a:rPr lang="zh-CN" altLang="en-US"/>
              <a:t>对应的三维坐标点的回归结果。</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2"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EPose</a:t>
            </a:r>
            <a:endParaRPr lang="en-US" altLang="zh-CN" sz="1800">
              <a:solidFill>
                <a:schemeClr val="accent6">
                  <a:lumMod val="50000"/>
                </a:schemeClr>
              </a:solidFill>
              <a:latin typeface="微软雅黑" panose="020B0503020204020204" charset="-122"/>
            </a:endParaRPr>
          </a:p>
        </p:txBody>
      </p:sp>
      <p:sp>
        <p:nvSpPr>
          <p:cNvPr id="6" name="文本框 5"/>
          <p:cNvSpPr txBox="1"/>
          <p:nvPr/>
        </p:nvSpPr>
        <p:spPr>
          <a:xfrm>
            <a:off x="444500" y="1440815"/>
            <a:ext cx="5175885" cy="1476375"/>
          </a:xfrm>
          <a:prstGeom prst="rect">
            <a:avLst/>
          </a:prstGeom>
          <a:noFill/>
        </p:spPr>
        <p:txBody>
          <a:bodyPr wrap="square" rtlCol="0" anchor="t">
            <a:spAutoFit/>
          </a:bodyPr>
          <a:p>
            <a:pPr marL="285750" indent="-285750">
              <a:buFont typeface="Arial" panose="020B0604020202020204" pitchFamily="34" charset="0"/>
              <a:buChar char="•"/>
            </a:pPr>
            <a:r>
              <a:rPr lang="zh-CN" altLang="en-US"/>
              <a:t>针对对象：具有全局或部分对称的挑战性对象</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预测</a:t>
            </a:r>
            <a:r>
              <a:rPr lang="en-US" altLang="zh-CN"/>
              <a:t>2D</a:t>
            </a:r>
            <a:r>
              <a:rPr lang="zh-CN" altLang="en-US"/>
              <a:t>点的</a:t>
            </a:r>
            <a:r>
              <a:rPr lang="en-US" altLang="zh-CN"/>
              <a:t>3D</a:t>
            </a:r>
            <a:r>
              <a:rPr lang="zh-CN" altLang="en-US"/>
              <a:t>对应</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通过将</a:t>
            </a:r>
            <a:r>
              <a:rPr lang="en-US" altLang="zh-CN"/>
              <a:t>3D</a:t>
            </a:r>
            <a:r>
              <a:rPr lang="zh-CN" altLang="en-US"/>
              <a:t>物体打碎成面片来解决对称性问题</a:t>
            </a:r>
            <a:endParaRPr lang="zh-CN" altLang="en-US"/>
          </a:p>
        </p:txBody>
      </p:sp>
      <p:pic>
        <p:nvPicPr>
          <p:cNvPr id="8" name="图片 7"/>
          <p:cNvPicPr>
            <a:picLocks noChangeAspect="1"/>
          </p:cNvPicPr>
          <p:nvPr/>
        </p:nvPicPr>
        <p:blipFill>
          <a:blip r:embed="rId3"/>
          <a:stretch>
            <a:fillRect/>
          </a:stretch>
        </p:blipFill>
        <p:spPr>
          <a:xfrm>
            <a:off x="6136640" y="1440815"/>
            <a:ext cx="5967095" cy="4422140"/>
          </a:xfrm>
          <a:prstGeom prst="rect">
            <a:avLst/>
          </a:prstGeom>
        </p:spPr>
      </p:pic>
      <p:sp>
        <p:nvSpPr>
          <p:cNvPr id="4" name="文本框 3"/>
          <p:cNvSpPr txBox="1"/>
          <p:nvPr/>
        </p:nvSpPr>
        <p:spPr>
          <a:xfrm>
            <a:off x="444500" y="3568700"/>
            <a:ext cx="5692140" cy="2030095"/>
          </a:xfrm>
          <a:prstGeom prst="rect">
            <a:avLst/>
          </a:prstGeom>
          <a:noFill/>
        </p:spPr>
        <p:txBody>
          <a:bodyPr wrap="square" rtlCol="0" anchor="t">
            <a:spAutoFit/>
          </a:bodyPr>
          <a:p>
            <a:pPr marL="285750" indent="-285750" algn="l">
              <a:buFont typeface="Arial" panose="020B0604020202020204" pitchFamily="34" charset="0"/>
              <a:buChar char="•"/>
            </a:pPr>
            <a:r>
              <a:rPr lang="zh-CN" altLang="en-US">
                <a:sym typeface="+mn-ea"/>
              </a:rPr>
              <a:t>步骤：</a:t>
            </a:r>
            <a:endParaRPr lang="zh-CN" altLang="en-US">
              <a:sym typeface="+mn-ea"/>
            </a:endParaRPr>
          </a:p>
          <a:p>
            <a:endParaRPr lang="zh-CN" altLang="en-US">
              <a:sym typeface="+mn-ea"/>
            </a:endParaRPr>
          </a:p>
          <a:p>
            <a:pPr lvl="1"/>
            <a:r>
              <a:rPr lang="en-US" altLang="zh-CN">
                <a:sym typeface="+mn-ea"/>
              </a:rPr>
              <a:t>1.</a:t>
            </a:r>
            <a:r>
              <a:rPr lang="zh-CN" altLang="en-US">
                <a:sym typeface="+mn-ea"/>
              </a:rPr>
              <a:t>将物体三维模型表面分割成一定数量的面片</a:t>
            </a:r>
            <a:endParaRPr lang="zh-CN" altLang="en-US">
              <a:sym typeface="+mn-ea"/>
            </a:endParaRPr>
          </a:p>
          <a:p>
            <a:pPr lvl="1"/>
            <a:endParaRPr lang="zh-CN" altLang="en-US">
              <a:solidFill>
                <a:schemeClr val="accent6">
                  <a:lumMod val="50000"/>
                </a:schemeClr>
              </a:solidFill>
              <a:sym typeface="+mn-ea"/>
            </a:endParaRPr>
          </a:p>
          <a:p>
            <a:pPr lvl="1"/>
            <a:r>
              <a:rPr lang="en-US" altLang="zh-CN">
                <a:solidFill>
                  <a:schemeClr val="accent6">
                    <a:lumMod val="50000"/>
                  </a:schemeClr>
                </a:solidFill>
                <a:sym typeface="+mn-ea"/>
              </a:rPr>
              <a:t>2.</a:t>
            </a:r>
            <a:r>
              <a:rPr lang="zh-CN" altLang="en-US">
                <a:solidFill>
                  <a:schemeClr val="accent6">
                    <a:lumMod val="50000"/>
                  </a:schemeClr>
                </a:solidFill>
                <a:sym typeface="+mn-ea"/>
              </a:rPr>
              <a:t>确定二维像素点对应的面片(这是一个分类问题)</a:t>
            </a:r>
            <a:endParaRPr lang="zh-CN" altLang="en-US">
              <a:solidFill>
                <a:schemeClr val="accent6">
                  <a:lumMod val="50000"/>
                </a:schemeClr>
              </a:solidFill>
              <a:sym typeface="+mn-ea"/>
            </a:endParaRPr>
          </a:p>
          <a:p>
            <a:pPr lvl="1"/>
            <a:endParaRPr lang="zh-CN" altLang="en-US">
              <a:solidFill>
                <a:schemeClr val="accent6">
                  <a:lumMod val="50000"/>
                </a:schemeClr>
              </a:solidFill>
              <a:sym typeface="+mn-ea"/>
            </a:endParaRPr>
          </a:p>
          <a:p>
            <a:pPr lvl="1"/>
            <a:r>
              <a:rPr lang="en-US" altLang="zh-CN">
                <a:solidFill>
                  <a:schemeClr val="accent6">
                    <a:lumMod val="50000"/>
                  </a:schemeClr>
                </a:solidFill>
                <a:sym typeface="+mn-ea"/>
              </a:rPr>
              <a:t>3.</a:t>
            </a:r>
            <a:r>
              <a:rPr lang="zh-CN" altLang="en-US">
                <a:solidFill>
                  <a:schemeClr val="accent6">
                    <a:lumMod val="50000"/>
                  </a:schemeClr>
                </a:solidFill>
                <a:sym typeface="+mn-ea"/>
              </a:rPr>
              <a:t>回归得到三维点相对于该面片局部坐标系的坐标</a:t>
            </a:r>
            <a:endParaRPr lang="zh-CN" altLang="en-US">
              <a:solidFill>
                <a:schemeClr val="accent6">
                  <a:lumMod val="50000"/>
                </a:schemeClr>
              </a:solidFill>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2"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EPose</a:t>
            </a:r>
            <a:endParaRPr lang="en-US" altLang="zh-CN" sz="1800">
              <a:solidFill>
                <a:schemeClr val="accent6">
                  <a:lumMod val="50000"/>
                </a:schemeClr>
              </a:solidFill>
              <a:latin typeface="微软雅黑" panose="020B0503020204020204" charset="-122"/>
            </a:endParaRPr>
          </a:p>
        </p:txBody>
      </p:sp>
      <p:sp>
        <p:nvSpPr>
          <p:cNvPr id="7" name="文本框 6"/>
          <p:cNvSpPr txBox="1"/>
          <p:nvPr/>
        </p:nvSpPr>
        <p:spPr>
          <a:xfrm>
            <a:off x="3048000" y="3244850"/>
            <a:ext cx="6096000" cy="368300"/>
          </a:xfrm>
          <a:prstGeom prst="rect">
            <a:avLst/>
          </a:prstGeom>
          <a:noFill/>
        </p:spPr>
        <p:txBody>
          <a:bodyPr wrap="square" rtlCol="0" anchor="t">
            <a:spAutoFit/>
          </a:bodyPr>
          <a:p>
            <a:pPr algn="ctr"/>
            <a:r>
              <a:rPr lang="zh-CN" altLang="en-US"/>
              <a:t>EPOS: Estimating 6D Pose of Objects with Symmetries</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2"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Segmentation-driven 6D Object Pose Estimation</a:t>
            </a:r>
            <a:endParaRPr lang="en-US" altLang="zh-CN" sz="1800">
              <a:solidFill>
                <a:schemeClr val="accent6">
                  <a:lumMod val="50000"/>
                </a:schemeClr>
              </a:solidFill>
              <a:latin typeface="微软雅黑" panose="020B0503020204020204" charset="-122"/>
            </a:endParaRPr>
          </a:p>
        </p:txBody>
      </p:sp>
      <p:pic>
        <p:nvPicPr>
          <p:cNvPr id="4" name="图片 3"/>
          <p:cNvPicPr>
            <a:picLocks noChangeAspect="1"/>
          </p:cNvPicPr>
          <p:nvPr/>
        </p:nvPicPr>
        <p:blipFill>
          <a:blip r:embed="rId3"/>
          <a:stretch>
            <a:fillRect/>
          </a:stretch>
        </p:blipFill>
        <p:spPr>
          <a:xfrm>
            <a:off x="909320" y="1304925"/>
            <a:ext cx="10373360" cy="4247515"/>
          </a:xfrm>
          <a:prstGeom prst="rect">
            <a:avLst/>
          </a:prstGeom>
        </p:spPr>
      </p:pic>
      <p:sp>
        <p:nvSpPr>
          <p:cNvPr id="6" name="文本框 5"/>
          <p:cNvSpPr txBox="1"/>
          <p:nvPr/>
        </p:nvSpPr>
        <p:spPr>
          <a:xfrm>
            <a:off x="569595" y="5552440"/>
            <a:ext cx="8456930" cy="1198880"/>
          </a:xfrm>
          <a:prstGeom prst="rect">
            <a:avLst/>
          </a:prstGeom>
          <a:noFill/>
        </p:spPr>
        <p:txBody>
          <a:bodyPr wrap="square" rtlCol="0" anchor="t">
            <a:spAutoFit/>
          </a:bodyPr>
          <a:p>
            <a:r>
              <a:rPr lang="zh-CN" altLang="en-US"/>
              <a:t>两个stream：一个用于对象分割，另一个用于回归2D关点位置。</a:t>
            </a:r>
            <a:endParaRPr lang="zh-CN" altLang="en-US"/>
          </a:p>
          <a:p>
            <a:endParaRPr lang="zh-CN" altLang="en-US"/>
          </a:p>
          <a:p>
            <a:r>
              <a:rPr lang="zh-CN" altLang="en-US"/>
              <a:t>两个stream共享一个共同的encoder</a:t>
            </a:r>
            <a:endParaRPr lang="zh-CN" altLang="en-US"/>
          </a:p>
          <a:p>
            <a:r>
              <a:rPr lang="zh-CN" altLang="en-US"/>
              <a:t>decoder分开每一个都产生一个空间分辨率的张量，即在图像上定义一个S×S网格。</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2"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Segmentation-driven 6D Object Pose Estimation</a:t>
            </a:r>
            <a:endParaRPr lang="en-US" altLang="zh-CN" sz="1800">
              <a:solidFill>
                <a:schemeClr val="accent6">
                  <a:lumMod val="50000"/>
                </a:schemeClr>
              </a:solidFill>
              <a:latin typeface="微软雅黑" panose="020B0503020204020204" charset="-122"/>
            </a:endParaRPr>
          </a:p>
        </p:txBody>
      </p:sp>
      <p:pic>
        <p:nvPicPr>
          <p:cNvPr id="4" name="图片 3"/>
          <p:cNvPicPr>
            <a:picLocks noChangeAspect="1"/>
          </p:cNvPicPr>
          <p:nvPr/>
        </p:nvPicPr>
        <p:blipFill>
          <a:blip r:embed="rId3"/>
          <a:stretch>
            <a:fillRect/>
          </a:stretch>
        </p:blipFill>
        <p:spPr>
          <a:xfrm>
            <a:off x="909320" y="1304925"/>
            <a:ext cx="10373360" cy="4247515"/>
          </a:xfrm>
          <a:prstGeom prst="rect">
            <a:avLst/>
          </a:prstGeom>
        </p:spPr>
      </p:pic>
      <p:sp>
        <p:nvSpPr>
          <p:cNvPr id="6" name="文本框 5"/>
          <p:cNvSpPr txBox="1"/>
          <p:nvPr/>
        </p:nvSpPr>
        <p:spPr>
          <a:xfrm>
            <a:off x="569595" y="5552440"/>
            <a:ext cx="9805670" cy="922020"/>
          </a:xfrm>
          <a:prstGeom prst="rect">
            <a:avLst/>
          </a:prstGeom>
          <a:noFill/>
        </p:spPr>
        <p:txBody>
          <a:bodyPr wrap="square" rtlCol="0" anchor="t">
            <a:spAutoFit/>
          </a:bodyPr>
          <a:p>
            <a:r>
              <a:rPr lang="zh-CN" altLang="en-US"/>
              <a:t>对于encoder，使用了YOLOv3 的Darknet-53架构</a:t>
            </a:r>
            <a:endParaRPr lang="zh-CN" altLang="en-US"/>
          </a:p>
          <a:p>
            <a:endParaRPr lang="zh-CN" altLang="en-US"/>
          </a:p>
          <a:p>
            <a:r>
              <a:rPr lang="zh-CN" altLang="en-US"/>
              <a:t>对于decoder，我们设计了分别 输出S×S的空间分辨率 和特征尺寸为 和 的3D张量 的网络。</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2"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Segmentation-driven 6D Object Pose Estimation</a:t>
            </a:r>
            <a:endParaRPr lang="en-US" altLang="zh-CN" sz="1800">
              <a:solidFill>
                <a:schemeClr val="accent6">
                  <a:lumMod val="50000"/>
                </a:schemeClr>
              </a:solidFill>
              <a:latin typeface="微软雅黑" panose="020B0503020204020204" charset="-122"/>
            </a:endParaRPr>
          </a:p>
        </p:txBody>
      </p:sp>
      <p:sp>
        <p:nvSpPr>
          <p:cNvPr id="7" name="文本框 6"/>
          <p:cNvSpPr txBox="1"/>
          <p:nvPr/>
        </p:nvSpPr>
        <p:spPr>
          <a:xfrm>
            <a:off x="217170" y="2644775"/>
            <a:ext cx="6593840" cy="1568450"/>
          </a:xfrm>
          <a:prstGeom prst="rect">
            <a:avLst/>
          </a:prstGeom>
          <a:noFill/>
        </p:spPr>
        <p:txBody>
          <a:bodyPr wrap="square" rtlCol="0" anchor="t">
            <a:spAutoFit/>
          </a:bodyPr>
          <a:p>
            <a:r>
              <a:rPr lang="zh-CN" altLang="en-US" sz="1600" b="1">
                <a:solidFill>
                  <a:schemeClr val="tx1"/>
                </a:solidFill>
              </a:rPr>
              <a:t>分割流</a:t>
            </a:r>
            <a:endParaRPr lang="zh-CN" altLang="en-US" sz="1600" b="1">
              <a:solidFill>
                <a:schemeClr val="tx1"/>
              </a:solidFill>
            </a:endParaRPr>
          </a:p>
          <a:p>
            <a:r>
              <a:rPr lang="zh-CN" altLang="en-US" sz="1600">
                <a:solidFill>
                  <a:schemeClr val="tx1"/>
                </a:solidFill>
              </a:rPr>
              <a:t>为图像上叠加的虚拟S×S网格的每个单元分配一个标签</a:t>
            </a:r>
            <a:endParaRPr lang="zh-CN" altLang="en-US" sz="1600">
              <a:solidFill>
                <a:schemeClr val="tx1"/>
              </a:solidFill>
            </a:endParaRPr>
          </a:p>
          <a:p>
            <a:endParaRPr lang="zh-CN" altLang="en-US" sz="1600">
              <a:solidFill>
                <a:schemeClr val="tx1"/>
              </a:solidFill>
            </a:endParaRPr>
          </a:p>
          <a:p>
            <a:r>
              <a:rPr lang="zh-CN" altLang="en-US" sz="1600" b="1">
                <a:solidFill>
                  <a:schemeClr val="tx1"/>
                </a:solidFill>
              </a:rPr>
              <a:t>回归流</a:t>
            </a:r>
            <a:endParaRPr lang="zh-CN" altLang="en-US" sz="1600" b="1">
              <a:solidFill>
                <a:schemeClr val="tx1"/>
              </a:solidFill>
            </a:endParaRPr>
          </a:p>
          <a:p>
            <a:r>
              <a:rPr lang="zh-CN" altLang="en-US" sz="1600">
                <a:solidFill>
                  <a:schemeClr val="tx1"/>
                </a:solidFill>
              </a:rPr>
              <a:t>回归流的目的是预测与3D对象模型相关的 预定义3D关键点的2D投影。我们通常将这些关键点作为模型bbox的8个角点。</a:t>
            </a:r>
            <a:endParaRPr lang="zh-CN" altLang="en-US" sz="1600">
              <a:solidFill>
                <a:schemeClr val="tx1"/>
              </a:solidFill>
            </a:endParaRPr>
          </a:p>
        </p:txBody>
      </p:sp>
      <p:pic>
        <p:nvPicPr>
          <p:cNvPr id="4" name="图片 3"/>
          <p:cNvPicPr>
            <a:picLocks noChangeAspect="1"/>
          </p:cNvPicPr>
          <p:nvPr/>
        </p:nvPicPr>
        <p:blipFill>
          <a:blip r:embed="rId3"/>
          <a:stretch>
            <a:fillRect/>
          </a:stretch>
        </p:blipFill>
        <p:spPr>
          <a:xfrm>
            <a:off x="6593840" y="1988820"/>
            <a:ext cx="5211445" cy="288036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2"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Single-Stage 6D Object Pose Estimation</a:t>
            </a:r>
            <a:endParaRPr lang="en-US" altLang="zh-CN" sz="1800">
              <a:solidFill>
                <a:schemeClr val="accent6">
                  <a:lumMod val="50000"/>
                </a:schemeClr>
              </a:solidFill>
              <a:latin typeface="微软雅黑" panose="020B0503020204020204" charset="-122"/>
            </a:endParaRPr>
          </a:p>
        </p:txBody>
      </p:sp>
      <p:sp>
        <p:nvSpPr>
          <p:cNvPr id="8" name="文本框 7"/>
          <p:cNvSpPr txBox="1"/>
          <p:nvPr/>
        </p:nvSpPr>
        <p:spPr>
          <a:xfrm>
            <a:off x="3048000" y="3244850"/>
            <a:ext cx="6096000" cy="368300"/>
          </a:xfrm>
          <a:prstGeom prst="rect">
            <a:avLst/>
          </a:prstGeom>
          <a:noFill/>
        </p:spPr>
        <p:txBody>
          <a:bodyPr wrap="square" rtlCol="0" anchor="t">
            <a:spAutoFit/>
          </a:bodyPr>
          <a:p>
            <a:pPr algn="ctr"/>
            <a:r>
              <a:rPr lang="zh-CN" altLang="en-US"/>
              <a:t>Single-Stage 6D Object Pose Estimation</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2"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Single-Stage 6D Object Pose Estimation</a:t>
            </a:r>
            <a:endParaRPr lang="en-US" altLang="zh-CN" sz="1800">
              <a:solidFill>
                <a:schemeClr val="accent6">
                  <a:lumMod val="50000"/>
                </a:schemeClr>
              </a:solidFill>
              <a:latin typeface="微软雅黑" panose="020B0503020204020204" charset="-122"/>
            </a:endParaRPr>
          </a:p>
        </p:txBody>
      </p:sp>
      <p:sp>
        <p:nvSpPr>
          <p:cNvPr id="8" name="文本框 7"/>
          <p:cNvSpPr txBox="1"/>
          <p:nvPr/>
        </p:nvSpPr>
        <p:spPr>
          <a:xfrm>
            <a:off x="3048000" y="3244850"/>
            <a:ext cx="6096000" cy="368300"/>
          </a:xfrm>
          <a:prstGeom prst="rect">
            <a:avLst/>
          </a:prstGeom>
          <a:noFill/>
        </p:spPr>
        <p:txBody>
          <a:bodyPr wrap="square" rtlCol="0" anchor="t">
            <a:spAutoFit/>
          </a:bodyPr>
          <a:p>
            <a:pPr algn="ctr"/>
            <a:r>
              <a:rPr lang="zh-CN" altLang="en-US"/>
              <a:t>Single-Stage 6D Object Pose Estimation</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2"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Single-Stage 6D Object Pose Estimation</a:t>
            </a:r>
            <a:endParaRPr lang="en-US" altLang="zh-CN" sz="1800">
              <a:solidFill>
                <a:schemeClr val="accent6">
                  <a:lumMod val="50000"/>
                </a:schemeClr>
              </a:solidFill>
              <a:latin typeface="微软雅黑" panose="020B0503020204020204" charset="-122"/>
            </a:endParaRPr>
          </a:p>
        </p:txBody>
      </p:sp>
      <p:sp>
        <p:nvSpPr>
          <p:cNvPr id="8" name="文本框 7"/>
          <p:cNvSpPr txBox="1"/>
          <p:nvPr/>
        </p:nvSpPr>
        <p:spPr>
          <a:xfrm>
            <a:off x="3048000" y="3244850"/>
            <a:ext cx="6096000" cy="368300"/>
          </a:xfrm>
          <a:prstGeom prst="rect">
            <a:avLst/>
          </a:prstGeom>
          <a:noFill/>
        </p:spPr>
        <p:txBody>
          <a:bodyPr wrap="square" rtlCol="0" anchor="t">
            <a:spAutoFit/>
          </a:bodyPr>
          <a:p>
            <a:pPr algn="ctr"/>
            <a:r>
              <a:rPr lang="zh-CN" altLang="en-US"/>
              <a:t>Single-Stage 6D Object Pose Estimation</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2"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Single-Stage 6D Object Pose Estimation</a:t>
            </a:r>
            <a:endParaRPr lang="en-US" altLang="zh-CN" sz="1800">
              <a:solidFill>
                <a:schemeClr val="accent6">
                  <a:lumMod val="50000"/>
                </a:schemeClr>
              </a:solidFill>
              <a:latin typeface="微软雅黑" panose="020B0503020204020204" charset="-122"/>
            </a:endParaRPr>
          </a:p>
        </p:txBody>
      </p:sp>
      <p:sp>
        <p:nvSpPr>
          <p:cNvPr id="8" name="文本框 7"/>
          <p:cNvSpPr txBox="1"/>
          <p:nvPr/>
        </p:nvSpPr>
        <p:spPr>
          <a:xfrm>
            <a:off x="3048000" y="3244850"/>
            <a:ext cx="6096000" cy="368300"/>
          </a:xfrm>
          <a:prstGeom prst="rect">
            <a:avLst/>
          </a:prstGeom>
          <a:noFill/>
        </p:spPr>
        <p:txBody>
          <a:bodyPr wrap="square" rtlCol="0" anchor="t">
            <a:spAutoFit/>
          </a:bodyPr>
          <a:p>
            <a:pPr algn="ctr"/>
            <a:r>
              <a:rPr lang="zh-CN" altLang="en-US"/>
              <a:t>Single-Stage 6D Object Pose Estimation</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Correspondence-based Methods (Sparse/Dense)</a:t>
            </a:r>
            <a:endParaRPr lang="en-US" altLang="zh-CN" sz="1800">
              <a:solidFill>
                <a:schemeClr val="accent6">
                  <a:lumMod val="50000"/>
                </a:schemeClr>
              </a:solidFill>
              <a:latin typeface="微软雅黑" panose="020B0503020204020204" charset="-122"/>
            </a:endParaRPr>
          </a:p>
        </p:txBody>
      </p:sp>
      <p:sp>
        <p:nvSpPr>
          <p:cNvPr id="8" name="文本框 7"/>
          <p:cNvSpPr txBox="1"/>
          <p:nvPr/>
        </p:nvSpPr>
        <p:spPr>
          <a:xfrm>
            <a:off x="569595" y="974090"/>
            <a:ext cx="6951980" cy="368300"/>
          </a:xfrm>
          <a:prstGeom prst="rect">
            <a:avLst/>
          </a:prstGeom>
          <a:noFill/>
        </p:spPr>
        <p:txBody>
          <a:bodyPr wrap="square" rtlCol="0" anchor="t">
            <a:spAutoFit/>
          </a:bodyPr>
          <a:p>
            <a:pPr algn="l"/>
            <a:r>
              <a:rPr lang="zh-CN" altLang="en-US" b="1">
                <a:solidFill>
                  <a:schemeClr val="accent6">
                    <a:lumMod val="50000"/>
                  </a:schemeClr>
                </a:solidFill>
              </a:rPr>
              <a:t>PVNet: Pixel-wise Voting Network for 6DoF Pose Estimation</a:t>
            </a:r>
            <a:endParaRPr lang="zh-CN" altLang="en-US" b="1">
              <a:solidFill>
                <a:schemeClr val="accent6">
                  <a:lumMod val="50000"/>
                </a:schemeClr>
              </a:solidFill>
            </a:endParaRPr>
          </a:p>
        </p:txBody>
      </p:sp>
      <p:pic>
        <p:nvPicPr>
          <p:cNvPr id="4" name="图片 3"/>
          <p:cNvPicPr>
            <a:picLocks noChangeAspect="1"/>
          </p:cNvPicPr>
          <p:nvPr>
            <p:custDataLst>
              <p:tags r:id="rId2"/>
            </p:custDataLst>
          </p:nvPr>
        </p:nvPicPr>
        <p:blipFill>
          <a:blip r:embed="rId3"/>
          <a:stretch>
            <a:fillRect/>
          </a:stretch>
        </p:blipFill>
        <p:spPr>
          <a:xfrm>
            <a:off x="569595" y="1409065"/>
            <a:ext cx="8159750" cy="4686300"/>
          </a:xfrm>
          <a:prstGeom prst="rect">
            <a:avLst/>
          </a:prstGeom>
        </p:spPr>
      </p:pic>
      <p:sp>
        <p:nvSpPr>
          <p:cNvPr id="7" name="文本框 6"/>
          <p:cNvSpPr txBox="1"/>
          <p:nvPr/>
        </p:nvSpPr>
        <p:spPr>
          <a:xfrm>
            <a:off x="8565515" y="2754630"/>
            <a:ext cx="1447800" cy="368935"/>
          </a:xfrm>
          <a:prstGeom prst="rect">
            <a:avLst/>
          </a:prstGeom>
          <a:noFill/>
        </p:spPr>
        <p:txBody>
          <a:bodyPr wrap="square" rtlCol="0" anchor="t">
            <a:noAutofit/>
          </a:bodyPr>
          <a:p>
            <a:pPr algn="ctr"/>
            <a:r>
              <a:rPr lang="zh-CN" altLang="en-US"/>
              <a:t>向量场预测</a:t>
            </a:r>
            <a:endParaRPr lang="zh-CN" altLang="en-US"/>
          </a:p>
          <a:p>
            <a:endParaRPr lang="zh-CN" altLang="en-US"/>
          </a:p>
          <a:p>
            <a:endParaRPr lang="zh-CN" altLang="en-US"/>
          </a:p>
          <a:p>
            <a:endParaRPr lang="zh-CN" altLang="en-US"/>
          </a:p>
          <a:p>
            <a:endParaRPr lang="zh-CN" altLang="en-US"/>
          </a:p>
          <a:p>
            <a:endParaRPr lang="zh-CN" altLang="en-US"/>
          </a:p>
        </p:txBody>
      </p:sp>
      <p:sp>
        <p:nvSpPr>
          <p:cNvPr id="11" name="文本框 10"/>
          <p:cNvSpPr txBox="1"/>
          <p:nvPr/>
        </p:nvSpPr>
        <p:spPr>
          <a:xfrm>
            <a:off x="8661400" y="4970780"/>
            <a:ext cx="1256030" cy="368300"/>
          </a:xfrm>
          <a:prstGeom prst="rect">
            <a:avLst/>
          </a:prstGeom>
          <a:noFill/>
        </p:spPr>
        <p:txBody>
          <a:bodyPr wrap="square" rtlCol="0" anchor="t">
            <a:spAutoFit/>
          </a:bodyPr>
          <a:p>
            <a:pPr algn="ctr"/>
            <a:r>
              <a:rPr lang="zh-CN" altLang="en-US">
                <a:sym typeface="+mn-ea"/>
              </a:rPr>
              <a:t>语义分割</a:t>
            </a:r>
            <a:endParaRPr lang="zh-CN" altLang="en-US">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2"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Single-Stage 6D Object Pose Estimation</a:t>
            </a:r>
            <a:endParaRPr lang="en-US" altLang="zh-CN" sz="1800">
              <a:solidFill>
                <a:schemeClr val="accent6">
                  <a:lumMod val="50000"/>
                </a:schemeClr>
              </a:solidFill>
              <a:latin typeface="微软雅黑" panose="020B0503020204020204" charset="-122"/>
            </a:endParaRPr>
          </a:p>
        </p:txBody>
      </p:sp>
      <p:pic>
        <p:nvPicPr>
          <p:cNvPr id="4" name="图片 3"/>
          <p:cNvPicPr>
            <a:picLocks noChangeAspect="1"/>
          </p:cNvPicPr>
          <p:nvPr/>
        </p:nvPicPr>
        <p:blipFill>
          <a:blip r:embed="rId3"/>
          <a:stretch>
            <a:fillRect/>
          </a:stretch>
        </p:blipFill>
        <p:spPr>
          <a:xfrm>
            <a:off x="3668395" y="1480185"/>
            <a:ext cx="7578090" cy="2491105"/>
          </a:xfrm>
          <a:prstGeom prst="rect">
            <a:avLst/>
          </a:prstGeom>
        </p:spPr>
      </p:pic>
      <p:sp>
        <p:nvSpPr>
          <p:cNvPr id="6" name="文本框 5"/>
          <p:cNvSpPr txBox="1"/>
          <p:nvPr/>
        </p:nvSpPr>
        <p:spPr>
          <a:xfrm>
            <a:off x="857250" y="4610100"/>
            <a:ext cx="7169785" cy="368300"/>
          </a:xfrm>
          <a:prstGeom prst="rect">
            <a:avLst/>
          </a:prstGeom>
          <a:noFill/>
        </p:spPr>
        <p:txBody>
          <a:bodyPr wrap="square" rtlCol="0" anchor="t">
            <a:spAutoFit/>
          </a:bodyPr>
          <a:p>
            <a:r>
              <a:rPr lang="zh-CN" altLang="en-US"/>
              <a:t>输入：n个3D关键点，每个3D关键点有m个可能的correspondences</a:t>
            </a:r>
            <a:endParaRPr lang="zh-CN" altLang="en-US"/>
          </a:p>
        </p:txBody>
      </p:sp>
      <p:pic>
        <p:nvPicPr>
          <p:cNvPr id="100" name="图片 99"/>
          <p:cNvPicPr/>
          <p:nvPr/>
        </p:nvPicPr>
        <p:blipFill>
          <a:blip r:embed="rId4"/>
          <a:srcRect l="6571" t="6840" r="2962" b="15036"/>
          <a:stretch>
            <a:fillRect/>
          </a:stretch>
        </p:blipFill>
        <p:spPr>
          <a:xfrm>
            <a:off x="672465" y="2145030"/>
            <a:ext cx="2702560" cy="1540510"/>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2"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sym typeface="+mn-ea"/>
              </a:rPr>
              <a:t>DeepIM: Deep Iterative Matching for 6D Pose Estimation</a:t>
            </a:r>
            <a:endParaRPr lang="en-US" altLang="zh-CN" sz="1800">
              <a:solidFill>
                <a:schemeClr val="accent6">
                  <a:lumMod val="50000"/>
                </a:schemeClr>
              </a:solidFill>
              <a:latin typeface="微软雅黑" panose="020B0503020204020204" charset="-122"/>
            </a:endParaRPr>
          </a:p>
        </p:txBody>
      </p:sp>
      <p:sp>
        <p:nvSpPr>
          <p:cNvPr id="8" name="文本框 7"/>
          <p:cNvSpPr txBox="1"/>
          <p:nvPr/>
        </p:nvSpPr>
        <p:spPr>
          <a:xfrm>
            <a:off x="2003425" y="3244850"/>
            <a:ext cx="8184515" cy="368300"/>
          </a:xfrm>
          <a:prstGeom prst="rect">
            <a:avLst/>
          </a:prstGeom>
          <a:noFill/>
        </p:spPr>
        <p:txBody>
          <a:bodyPr wrap="square" rtlCol="0" anchor="t">
            <a:spAutoFit/>
          </a:bodyPr>
          <a:p>
            <a:pPr algn="ctr"/>
            <a:r>
              <a:rPr lang="en-US" altLang="zh-CN" b="1">
                <a:solidFill>
                  <a:schemeClr val="accent6">
                    <a:lumMod val="50000"/>
                  </a:schemeClr>
                </a:solidFill>
                <a:latin typeface="微软雅黑" panose="020B0503020204020204" charset="-122"/>
                <a:sym typeface="+mn-ea"/>
              </a:rPr>
              <a:t>DeepIM: Deep Iterative Matching for 6D Pose Estimation </a:t>
            </a:r>
            <a:r>
              <a:rPr lang="zh-CN" altLang="en-US" i="1">
                <a:solidFill>
                  <a:schemeClr val="accent6">
                    <a:lumMod val="50000"/>
                  </a:schemeClr>
                </a:solidFill>
                <a:sym typeface="+mn-ea"/>
              </a:rPr>
              <a:t>ECCV</a:t>
            </a:r>
            <a:r>
              <a:rPr lang="en-US" altLang="zh-CN" i="1">
                <a:solidFill>
                  <a:schemeClr val="accent6">
                    <a:lumMod val="50000"/>
                  </a:schemeClr>
                </a:solidFill>
                <a:sym typeface="+mn-ea"/>
              </a:rPr>
              <a:t> </a:t>
            </a:r>
            <a:r>
              <a:rPr lang="zh-CN" altLang="en-US" i="1">
                <a:solidFill>
                  <a:schemeClr val="accent6">
                    <a:lumMod val="50000"/>
                  </a:schemeClr>
                </a:solidFill>
                <a:sym typeface="+mn-ea"/>
              </a:rPr>
              <a:t>. 2018</a:t>
            </a:r>
            <a:endParaRPr lang="zh-CN" altLang="en-US" b="1" i="1">
              <a:solidFill>
                <a:schemeClr val="accent6">
                  <a:lumMod val="50000"/>
                </a:schemeClr>
              </a:solidFill>
              <a:latin typeface="微软雅黑" panose="020B0503020204020204" charset="-122"/>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pic>
        <p:nvPicPr>
          <p:cNvPr id="4" name="图片 3"/>
          <p:cNvPicPr>
            <a:picLocks noChangeAspect="1"/>
          </p:cNvPicPr>
          <p:nvPr>
            <p:custDataLst>
              <p:tags r:id="rId2"/>
            </p:custDataLst>
          </p:nvPr>
        </p:nvPicPr>
        <p:blipFill>
          <a:blip r:embed="rId3"/>
          <a:stretch>
            <a:fillRect/>
          </a:stretch>
        </p:blipFill>
        <p:spPr>
          <a:xfrm>
            <a:off x="1489075" y="1417320"/>
            <a:ext cx="9214485" cy="3804285"/>
          </a:xfrm>
          <a:prstGeom prst="rect">
            <a:avLst/>
          </a:prstGeom>
        </p:spPr>
      </p:pic>
      <p:sp>
        <p:nvSpPr>
          <p:cNvPr id="6" name="文本框 5"/>
          <p:cNvSpPr txBox="1"/>
          <p:nvPr/>
        </p:nvSpPr>
        <p:spPr>
          <a:xfrm>
            <a:off x="569595" y="5283835"/>
            <a:ext cx="10518775" cy="1476375"/>
          </a:xfrm>
          <a:prstGeom prst="rect">
            <a:avLst/>
          </a:prstGeom>
          <a:noFill/>
        </p:spPr>
        <p:txBody>
          <a:bodyPr wrap="square" rtlCol="0" anchor="t">
            <a:spAutoFit/>
          </a:bodyPr>
          <a:p>
            <a:r>
              <a:rPr lang="zh-CN" altLang="en-US"/>
              <a:t>根据初始位姿和目标物体的3D模型，渲染出目标物体在初始位姿下的图像</a:t>
            </a:r>
            <a:endParaRPr lang="zh-CN" altLang="en-US"/>
          </a:p>
          <a:p>
            <a:endParaRPr lang="zh-CN" altLang="en-US"/>
          </a:p>
          <a:p>
            <a:r>
              <a:rPr lang="zh-CN" altLang="en-US"/>
              <a:t>然后比对初始位姿下的图像和实际观测到的图像之间的差异</a:t>
            </a:r>
            <a:endParaRPr lang="zh-CN" altLang="en-US"/>
          </a:p>
          <a:p>
            <a:endParaRPr lang="zh-CN" altLang="en-US"/>
          </a:p>
          <a:p>
            <a:r>
              <a:rPr lang="zh-CN" altLang="en-US"/>
              <a:t>如果差异较大则说明初始位姿估计的结果不够准确，反之则位姿估计结果更好</a:t>
            </a:r>
            <a:endParaRPr lang="zh-CN" altLang="en-US"/>
          </a:p>
        </p:txBody>
      </p:sp>
      <p:sp>
        <p:nvSpPr>
          <p:cNvPr id="7" name="标题 7">
            <a:hlinkClick r:id="rId4" action="ppaction://hlinkfile"/>
          </p:cNvPr>
          <p:cNvSpPr>
            <a:spLocks noGrp="1"/>
          </p:cNvSpPr>
          <p:nvPr>
            <p:custDataLst>
              <p:tags r:id="rId5"/>
            </p:custDataLst>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DeepIM: Deep Iterative Matching for 6D Pose Estimation</a:t>
            </a:r>
            <a:endParaRPr lang="en-US" altLang="zh-CN" sz="1800">
              <a:solidFill>
                <a:schemeClr val="accent6">
                  <a:lumMod val="50000"/>
                </a:schemeClr>
              </a:solidFill>
              <a:latin typeface="微软雅黑" panose="020B0503020204020204" charset="-122"/>
            </a:endParaRPr>
          </a:p>
        </p:txBody>
      </p:sp>
      <p:sp>
        <p:nvSpPr>
          <p:cNvPr id="9" name="文本框 8"/>
          <p:cNvSpPr txBox="1"/>
          <p:nvPr>
            <p:custDataLst>
              <p:tags r:id="rId6"/>
            </p:custDataLst>
          </p:nvPr>
        </p:nvSpPr>
        <p:spPr>
          <a:xfrm>
            <a:off x="569595" y="1004570"/>
            <a:ext cx="4512310" cy="368300"/>
          </a:xfrm>
          <a:prstGeom prst="rect">
            <a:avLst/>
          </a:prstGeom>
          <a:noFill/>
        </p:spPr>
        <p:txBody>
          <a:bodyPr wrap="square" rtlCol="0" anchor="t">
            <a:spAutoFit/>
          </a:bodyPr>
          <a:p>
            <a:r>
              <a:rPr lang="zh-CN" altLang="en-US">
                <a:solidFill>
                  <a:schemeClr val="accent6">
                    <a:lumMod val="50000"/>
                  </a:schemeClr>
                </a:solidFill>
              </a:rPr>
              <a:t>目标：6Dpose估计的微调，让结果更精准</a:t>
            </a:r>
            <a:endParaRPr lang="zh-CN" altLang="en-US">
              <a:solidFill>
                <a:schemeClr val="accent6">
                  <a:lumMod val="50000"/>
                </a:schemeClr>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2"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DeepIM: Deep Iterative Matching for 6D Pose Estimation</a:t>
            </a:r>
            <a:endParaRPr lang="en-US" altLang="zh-CN" sz="1800">
              <a:solidFill>
                <a:schemeClr val="accent6">
                  <a:lumMod val="50000"/>
                </a:schemeClr>
              </a:solidFill>
              <a:latin typeface="微软雅黑" panose="020B0503020204020204" charset="-122"/>
            </a:endParaRPr>
          </a:p>
        </p:txBody>
      </p:sp>
      <p:pic>
        <p:nvPicPr>
          <p:cNvPr id="7" name="图片 6"/>
          <p:cNvPicPr>
            <a:picLocks noChangeAspect="1"/>
          </p:cNvPicPr>
          <p:nvPr>
            <p:custDataLst>
              <p:tags r:id="rId3"/>
            </p:custDataLst>
          </p:nvPr>
        </p:nvPicPr>
        <p:blipFill>
          <a:blip r:embed="rId4"/>
          <a:stretch>
            <a:fillRect/>
          </a:stretch>
        </p:blipFill>
        <p:spPr>
          <a:xfrm>
            <a:off x="1831340" y="1510030"/>
            <a:ext cx="8529955" cy="3308350"/>
          </a:xfrm>
          <a:prstGeom prst="rect">
            <a:avLst/>
          </a:prstGeom>
        </p:spPr>
      </p:pic>
      <p:sp>
        <p:nvSpPr>
          <p:cNvPr id="9" name="文本框 8"/>
          <p:cNvSpPr txBox="1"/>
          <p:nvPr/>
        </p:nvSpPr>
        <p:spPr>
          <a:xfrm>
            <a:off x="569595" y="974090"/>
            <a:ext cx="6096000" cy="368300"/>
          </a:xfrm>
          <a:prstGeom prst="rect">
            <a:avLst/>
          </a:prstGeom>
          <a:noFill/>
        </p:spPr>
        <p:txBody>
          <a:bodyPr wrap="square" rtlCol="0" anchor="t">
            <a:spAutoFit/>
          </a:bodyPr>
          <a:p>
            <a:r>
              <a:rPr lang="zh-CN" altLang="en-US">
                <a:solidFill>
                  <a:schemeClr val="accent6">
                    <a:lumMod val="50000"/>
                  </a:schemeClr>
                </a:solidFill>
              </a:rPr>
              <a:t>Zoom操作</a:t>
            </a:r>
            <a:endParaRPr lang="zh-CN" altLang="en-US">
              <a:solidFill>
                <a:schemeClr val="accent6">
                  <a:lumMod val="50000"/>
                </a:schemeClr>
              </a:solidFill>
            </a:endParaRPr>
          </a:p>
        </p:txBody>
      </p:sp>
      <p:sp>
        <p:nvSpPr>
          <p:cNvPr id="10" name="文本框 9"/>
          <p:cNvSpPr txBox="1"/>
          <p:nvPr/>
        </p:nvSpPr>
        <p:spPr>
          <a:xfrm>
            <a:off x="4824095" y="5160010"/>
            <a:ext cx="2543810" cy="1476375"/>
          </a:xfrm>
          <a:prstGeom prst="rect">
            <a:avLst/>
          </a:prstGeom>
          <a:noFill/>
        </p:spPr>
        <p:txBody>
          <a:bodyPr wrap="square" rtlCol="0" anchor="t">
            <a:spAutoFit/>
          </a:bodyPr>
          <a:p>
            <a:r>
              <a:rPr lang="en-US" altLang="zh-CN"/>
              <a:t>1.</a:t>
            </a:r>
            <a:r>
              <a:rPr lang="zh-CN" altLang="en-US"/>
              <a:t>放大</a:t>
            </a:r>
            <a:endParaRPr lang="zh-CN" altLang="en-US"/>
          </a:p>
          <a:p>
            <a:endParaRPr lang="zh-CN" altLang="en-US"/>
          </a:p>
          <a:p>
            <a:r>
              <a:rPr lang="en-US" altLang="zh-CN">
                <a:sym typeface="+mn-ea"/>
              </a:rPr>
              <a:t>2.</a:t>
            </a:r>
            <a:r>
              <a:rPr lang="zh-CN" altLang="en-US">
                <a:sym typeface="+mn-ea"/>
              </a:rPr>
              <a:t>上采样到高分辨率</a:t>
            </a:r>
            <a:endParaRPr lang="zh-CN" altLang="en-US">
              <a:sym typeface="+mn-ea"/>
            </a:endParaRPr>
          </a:p>
          <a:p>
            <a:endParaRPr lang="zh-CN" altLang="en-US">
              <a:sym typeface="+mn-ea"/>
            </a:endParaRPr>
          </a:p>
          <a:p>
            <a:r>
              <a:rPr lang="en-US" altLang="zh-CN"/>
              <a:t>3.</a:t>
            </a:r>
            <a:r>
              <a:rPr lang="zh-CN" altLang="en-US"/>
              <a:t>裁剪</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2"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DeepIM: Deep Iterative Matching for 6D Pose Estimation</a:t>
            </a:r>
            <a:endParaRPr lang="en-US" altLang="zh-CN" sz="1800">
              <a:solidFill>
                <a:schemeClr val="accent6">
                  <a:lumMod val="50000"/>
                </a:schemeClr>
              </a:solidFill>
              <a:latin typeface="微软雅黑" panose="020B0503020204020204" charset="-122"/>
            </a:endParaRPr>
          </a:p>
        </p:txBody>
      </p:sp>
      <p:sp>
        <p:nvSpPr>
          <p:cNvPr id="9" name="文本框 8"/>
          <p:cNvSpPr txBox="1"/>
          <p:nvPr/>
        </p:nvSpPr>
        <p:spPr>
          <a:xfrm>
            <a:off x="569595" y="974090"/>
            <a:ext cx="6096000" cy="368300"/>
          </a:xfrm>
          <a:prstGeom prst="rect">
            <a:avLst/>
          </a:prstGeom>
          <a:noFill/>
        </p:spPr>
        <p:txBody>
          <a:bodyPr wrap="square" rtlCol="0" anchor="t">
            <a:spAutoFit/>
          </a:bodyPr>
          <a:p>
            <a:r>
              <a:rPr lang="zh-CN" altLang="en-US">
                <a:solidFill>
                  <a:schemeClr val="accent6">
                    <a:lumMod val="50000"/>
                  </a:schemeClr>
                </a:solidFill>
              </a:rPr>
              <a:t>Network Structure</a:t>
            </a:r>
            <a:endParaRPr lang="zh-CN" altLang="en-US">
              <a:solidFill>
                <a:schemeClr val="accent6">
                  <a:lumMod val="50000"/>
                </a:schemeClr>
              </a:solidFill>
            </a:endParaRPr>
          </a:p>
        </p:txBody>
      </p:sp>
      <p:pic>
        <p:nvPicPr>
          <p:cNvPr id="4" name="图片 3"/>
          <p:cNvPicPr>
            <a:picLocks noChangeAspect="1"/>
          </p:cNvPicPr>
          <p:nvPr>
            <p:custDataLst>
              <p:tags r:id="rId3"/>
            </p:custDataLst>
          </p:nvPr>
        </p:nvPicPr>
        <p:blipFill>
          <a:blip r:embed="rId4"/>
          <a:stretch>
            <a:fillRect/>
          </a:stretch>
        </p:blipFill>
        <p:spPr>
          <a:xfrm>
            <a:off x="3061970" y="1220470"/>
            <a:ext cx="5911215" cy="3426460"/>
          </a:xfrm>
          <a:prstGeom prst="rect">
            <a:avLst/>
          </a:prstGeom>
        </p:spPr>
      </p:pic>
      <p:sp>
        <p:nvSpPr>
          <p:cNvPr id="6" name="文本框 5"/>
          <p:cNvSpPr txBox="1"/>
          <p:nvPr/>
        </p:nvSpPr>
        <p:spPr>
          <a:xfrm>
            <a:off x="118110" y="5273040"/>
            <a:ext cx="5721350" cy="922020"/>
          </a:xfrm>
          <a:prstGeom prst="rect">
            <a:avLst/>
          </a:prstGeom>
          <a:noFill/>
        </p:spPr>
        <p:txBody>
          <a:bodyPr wrap="square" rtlCol="0" anchor="t">
            <a:spAutoFit/>
          </a:bodyPr>
          <a:p>
            <a:r>
              <a:rPr lang="en-US" altLang="zh-CN"/>
              <a:t>FlowNet:</a:t>
            </a:r>
            <a:endParaRPr lang="en-US" altLang="zh-CN"/>
          </a:p>
          <a:p>
            <a:endParaRPr lang="en-US" altLang="zh-CN"/>
          </a:p>
          <a:p>
            <a:r>
              <a:rPr lang="zh-CN" altLang="en-US"/>
              <a:t>该网络是在光流估计的数据集上预训练得到</a:t>
            </a:r>
            <a:endParaRPr lang="zh-CN" altLang="en-US"/>
          </a:p>
        </p:txBody>
      </p:sp>
      <p:sp>
        <p:nvSpPr>
          <p:cNvPr id="8" name="文本框 7"/>
          <p:cNvSpPr txBox="1"/>
          <p:nvPr/>
        </p:nvSpPr>
        <p:spPr>
          <a:xfrm>
            <a:off x="5253990" y="5184140"/>
            <a:ext cx="6861810" cy="1476375"/>
          </a:xfrm>
          <a:prstGeom prst="rect">
            <a:avLst/>
          </a:prstGeom>
          <a:noFill/>
        </p:spPr>
        <p:txBody>
          <a:bodyPr wrap="square" rtlCol="0" anchor="t">
            <a:spAutoFit/>
          </a:bodyPr>
          <a:p>
            <a:r>
              <a:rPr lang="zh-CN" altLang="en-US"/>
              <a:t>两个辅助分支来正则化网络的特征表示，提高训练的稳定性和性能</a:t>
            </a:r>
            <a:endParaRPr lang="zh-CN" altLang="en-US"/>
          </a:p>
          <a:p>
            <a:endParaRPr lang="zh-CN" altLang="en-US"/>
          </a:p>
          <a:p>
            <a:r>
              <a:rPr lang="zh-CN" altLang="en-US"/>
              <a:t>一个分支用于预测渲染图像和被观察图像之间的光流</a:t>
            </a:r>
            <a:endParaRPr lang="zh-CN" altLang="en-US"/>
          </a:p>
          <a:p>
            <a:endParaRPr lang="zh-CN" altLang="en-US"/>
          </a:p>
          <a:p>
            <a:r>
              <a:rPr lang="zh-CN" altLang="en-US"/>
              <a:t>另一个分支用于预测被观察图像中物体的前景掩模</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a:hlinkClick r:id="rId2" action="ppaction://hlinkfile"/>
          </p:cNvPr>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DeepIM: Deep Iterative Matching for 6D Pose Estimation</a:t>
            </a:r>
            <a:endParaRPr lang="en-US" altLang="zh-CN" sz="1800">
              <a:solidFill>
                <a:schemeClr val="accent6">
                  <a:lumMod val="50000"/>
                </a:schemeClr>
              </a:solidFill>
              <a:latin typeface="微软雅黑" panose="020B0503020204020204" charset="-122"/>
            </a:endParaRPr>
          </a:p>
        </p:txBody>
      </p:sp>
      <p:sp>
        <p:nvSpPr>
          <p:cNvPr id="9" name="文本框 8"/>
          <p:cNvSpPr txBox="1"/>
          <p:nvPr/>
        </p:nvSpPr>
        <p:spPr>
          <a:xfrm>
            <a:off x="569595" y="974090"/>
            <a:ext cx="6096000" cy="368300"/>
          </a:xfrm>
          <a:prstGeom prst="rect">
            <a:avLst/>
          </a:prstGeom>
          <a:noFill/>
        </p:spPr>
        <p:txBody>
          <a:bodyPr wrap="square" rtlCol="0" anchor="t">
            <a:spAutoFit/>
          </a:bodyPr>
          <a:p>
            <a:r>
              <a:rPr lang="zh-CN" altLang="en-US">
                <a:solidFill>
                  <a:schemeClr val="accent6">
                    <a:lumMod val="50000"/>
                  </a:schemeClr>
                </a:solidFill>
              </a:rPr>
              <a:t>旋转和平移解耦</a:t>
            </a:r>
            <a:endParaRPr lang="zh-CN" altLang="en-US">
              <a:solidFill>
                <a:schemeClr val="accent6">
                  <a:lumMod val="50000"/>
                </a:schemeClr>
              </a:solidFill>
            </a:endParaRPr>
          </a:p>
        </p:txBody>
      </p:sp>
      <p:pic>
        <p:nvPicPr>
          <p:cNvPr id="7" name="图片 6"/>
          <p:cNvPicPr>
            <a:picLocks noChangeAspect="1"/>
          </p:cNvPicPr>
          <p:nvPr>
            <p:custDataLst>
              <p:tags r:id="rId3"/>
            </p:custDataLst>
          </p:nvPr>
        </p:nvPicPr>
        <p:blipFill>
          <a:blip r:embed="rId4"/>
          <a:stretch>
            <a:fillRect/>
          </a:stretch>
        </p:blipFill>
        <p:spPr>
          <a:xfrm>
            <a:off x="845820" y="1739900"/>
            <a:ext cx="9969500" cy="1689100"/>
          </a:xfrm>
          <a:prstGeom prst="rect">
            <a:avLst/>
          </a:prstGeom>
        </p:spPr>
      </p:pic>
      <p:pic>
        <p:nvPicPr>
          <p:cNvPr id="10" name="图片 9"/>
          <p:cNvPicPr>
            <a:picLocks noChangeAspect="1"/>
          </p:cNvPicPr>
          <p:nvPr>
            <p:custDataLst>
              <p:tags r:id="rId5"/>
            </p:custDataLst>
          </p:nvPr>
        </p:nvPicPr>
        <p:blipFill>
          <a:blip r:embed="rId6"/>
          <a:stretch>
            <a:fillRect/>
          </a:stretch>
        </p:blipFill>
        <p:spPr>
          <a:xfrm>
            <a:off x="569595" y="4852035"/>
            <a:ext cx="4191000" cy="330200"/>
          </a:xfrm>
          <a:prstGeom prst="rect">
            <a:avLst/>
          </a:prstGeom>
        </p:spPr>
      </p:pic>
      <p:pic>
        <p:nvPicPr>
          <p:cNvPr id="11" name="图片 10"/>
          <p:cNvPicPr>
            <a:picLocks noChangeAspect="1"/>
          </p:cNvPicPr>
          <p:nvPr>
            <p:custDataLst>
              <p:tags r:id="rId7"/>
            </p:custDataLst>
          </p:nvPr>
        </p:nvPicPr>
        <p:blipFill>
          <a:blip r:embed="rId8"/>
          <a:stretch>
            <a:fillRect/>
          </a:stretch>
        </p:blipFill>
        <p:spPr>
          <a:xfrm>
            <a:off x="6296660" y="4252595"/>
            <a:ext cx="4409440" cy="15297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Object Pose Estimation</a:t>
            </a:r>
            <a:endParaRPr lang="en-US" altLang="zh-CN" sz="1800">
              <a:solidFill>
                <a:schemeClr val="accent6">
                  <a:lumMod val="50000"/>
                </a:schemeClr>
              </a:solidFill>
              <a:latin typeface="微软雅黑" panose="020B0503020204020204" charset="-122"/>
            </a:endParaRPr>
          </a:p>
        </p:txBody>
      </p:sp>
      <p:pic>
        <p:nvPicPr>
          <p:cNvPr id="4" name="图片 3"/>
          <p:cNvPicPr>
            <a:picLocks noChangeAspect="1"/>
          </p:cNvPicPr>
          <p:nvPr>
            <p:custDataLst>
              <p:tags r:id="rId2"/>
            </p:custDataLst>
          </p:nvPr>
        </p:nvPicPr>
        <p:blipFill>
          <a:blip r:embed="rId3"/>
          <a:stretch>
            <a:fillRect/>
          </a:stretch>
        </p:blipFill>
        <p:spPr>
          <a:xfrm>
            <a:off x="569595" y="1863725"/>
            <a:ext cx="1987550" cy="590550"/>
          </a:xfrm>
          <a:prstGeom prst="rect">
            <a:avLst/>
          </a:prstGeom>
        </p:spPr>
      </p:pic>
      <p:sp>
        <p:nvSpPr>
          <p:cNvPr id="6" name="文本框 5"/>
          <p:cNvSpPr txBox="1"/>
          <p:nvPr/>
        </p:nvSpPr>
        <p:spPr>
          <a:xfrm>
            <a:off x="569595" y="1052830"/>
            <a:ext cx="6096000" cy="368300"/>
          </a:xfrm>
          <a:prstGeom prst="rect">
            <a:avLst/>
          </a:prstGeom>
          <a:noFill/>
        </p:spPr>
        <p:txBody>
          <a:bodyPr wrap="square" rtlCol="0" anchor="t">
            <a:spAutoFit/>
          </a:bodyPr>
          <a:p>
            <a:r>
              <a:rPr lang="zh-CN" altLang="en-US"/>
              <a:t>基于ransac的投票还给出了每个关键点的空间概率分布</a:t>
            </a:r>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569595" y="3159125"/>
                <a:ext cx="2314575" cy="1753235"/>
              </a:xfrm>
              <a:prstGeom prst="rect">
                <a:avLst/>
              </a:prstGeom>
              <a:noFill/>
            </p:spPr>
            <p:txBody>
              <a:bodyPr wrap="square" rtlCol="0" anchor="t">
                <a:spAutoFit/>
              </a:bodyPr>
              <a:p>
                <a:pPr indent="0" fontAlgn="auto">
                  <a:lnSpc>
                    <a:spcPct val="200000"/>
                  </a:lnSpc>
                </a:pPr>
                <a:r>
                  <a:rPr lang="zh-CN" altLang="en-US"/>
                  <a:t>像素p</a:t>
                </a:r>
                <a:endParaRPr lang="zh-CN" altLang="en-US"/>
              </a:p>
              <a:p>
                <a:pPr indent="0" fontAlgn="auto">
                  <a:lnSpc>
                    <a:spcPct val="200000"/>
                  </a:lnSpc>
                </a:pPr>
                <a:r>
                  <a:rPr lang="zh-CN" altLang="en-US"/>
                  <a:t>对象的2D关键点</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𝑘</m:t>
                        </m:r>
                      </m:sub>
                    </m:sSub>
                  </m:oMath>
                </a14:m>
                <a:r>
                  <a:rPr lang="zh-CN" altLang="en-US"/>
                  <a:t>​</a:t>
                </a:r>
                <a:endParaRPr lang="zh-CN" altLang="en-US"/>
              </a:p>
              <a:p>
                <a:pPr indent="0" fontAlgn="auto">
                  <a:lnSpc>
                    <a:spcPct val="200000"/>
                  </a:lnSpc>
                </a:pPr>
                <a:r>
                  <a:rPr lang="zh-CN" altLang="en-US"/>
                  <a:t>方向的单位矢量</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𝑣</m:t>
                        </m:r>
                      </m:e>
                      <m:sub>
                        <m:r>
                          <a:rPr lang="en-US" altLang="zh-CN" i="1">
                            <a:latin typeface="Cambria Math" panose="02040503050406030204" charset="0"/>
                            <a:cs typeface="Cambria Math" panose="02040503050406030204" charset="0"/>
                          </a:rPr>
                          <m:t>𝑘</m:t>
                        </m:r>
                      </m:sub>
                    </m:sSub>
                  </m:oMath>
                </a14:m>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569595" y="3159125"/>
                <a:ext cx="2314575" cy="1753235"/>
              </a:xfrm>
              <a:prstGeom prst="rect">
                <a:avLst/>
              </a:prstGeom>
              <a:blipFill rotWithShape="1">
                <a:blip r:embed="rId4"/>
                <a:stretch>
                  <a:fillRect/>
                </a:stretch>
              </a:blipFill>
            </p:spPr>
            <p:txBody>
              <a:bodyPr/>
              <a:lstStyle/>
              <a:p>
                <a:r>
                  <a:rPr lang="zh-CN" altLang="en-US">
                    <a:noFill/>
                  </a:rPr>
                  <a:t> </a:t>
                </a:r>
              </a:p>
            </p:txBody>
          </p:sp>
        </mc:Fallback>
      </mc:AlternateContent>
      <p:pic>
        <p:nvPicPr>
          <p:cNvPr id="8" name="图片 7"/>
          <p:cNvPicPr>
            <a:picLocks noChangeAspect="1"/>
          </p:cNvPicPr>
          <p:nvPr>
            <p:custDataLst>
              <p:tags r:id="rId5"/>
            </p:custDataLst>
          </p:nvPr>
        </p:nvPicPr>
        <p:blipFill>
          <a:blip r:embed="rId6"/>
          <a:stretch>
            <a:fillRect/>
          </a:stretch>
        </p:blipFill>
        <p:spPr>
          <a:xfrm>
            <a:off x="3237865" y="1421130"/>
            <a:ext cx="8864600" cy="46863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Object Pose Estimation</a:t>
            </a:r>
            <a:endParaRPr lang="en-US" altLang="zh-CN" sz="1800">
              <a:solidFill>
                <a:schemeClr val="accent6">
                  <a:lumMod val="50000"/>
                </a:schemeClr>
              </a:solidFill>
              <a:latin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Object Pose Estimation</a:t>
            </a:r>
            <a:endParaRPr lang="en-US" altLang="zh-CN" sz="1800">
              <a:solidFill>
                <a:schemeClr val="accent6">
                  <a:lumMod val="50000"/>
                </a:schemeClr>
              </a:solidFill>
              <a:latin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Object Pose Estimation</a:t>
            </a:r>
            <a:endParaRPr lang="en-US" altLang="zh-CN" sz="1800">
              <a:solidFill>
                <a:schemeClr val="accent6">
                  <a:lumMod val="50000"/>
                </a:schemeClr>
              </a:solidFill>
              <a:latin typeface="微软雅黑" panose="020B0503020204020204" charset="-122"/>
            </a:endParaRPr>
          </a:p>
        </p:txBody>
      </p:sp>
      <p:sp>
        <p:nvSpPr>
          <p:cNvPr id="6" name="文本框 5"/>
          <p:cNvSpPr txBox="1"/>
          <p:nvPr/>
        </p:nvSpPr>
        <p:spPr>
          <a:xfrm>
            <a:off x="1362075" y="1551940"/>
            <a:ext cx="9467215" cy="3753485"/>
          </a:xfrm>
          <a:prstGeom prst="rect">
            <a:avLst/>
          </a:prstGeom>
          <a:noFill/>
        </p:spPr>
        <p:txBody>
          <a:bodyPr wrap="square" rtlCol="0" anchor="t">
            <a:spAutoFit/>
          </a:bodyPr>
          <a:p>
            <a:pPr marL="285750" indent="-285750" algn="l">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坐标系间转换</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gn="l">
              <a:buFont typeface="Arial" panose="020B0604020202020204" pitchFamily="34" charset="0"/>
              <a:buChar char="•"/>
            </a:pPr>
            <a:endParaRPr lang="zh-CN" altLang="en-US">
              <a:latin typeface="微软雅黑" panose="020B0503020204020204" charset="-122"/>
              <a:ea typeface="微软雅黑" panose="020B0503020204020204" charset="-122"/>
              <a:cs typeface="微软雅黑" panose="020B0503020204020204" charset="-122"/>
            </a:endParaRPr>
          </a:p>
          <a:p>
            <a:pPr marL="285750" indent="-285750" algn="l">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物体姿态估计相关数据集</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gn="l">
              <a:buFont typeface="Arial" panose="020B0604020202020204" pitchFamily="34" charset="0"/>
              <a:buChar char="•"/>
            </a:pPr>
            <a:endParaRPr lang="zh-CN" altLang="en-US">
              <a:latin typeface="微软雅黑" panose="020B0503020204020204" charset="-122"/>
              <a:ea typeface="微软雅黑" panose="020B0503020204020204" charset="-122"/>
              <a:cs typeface="微软雅黑" panose="020B0503020204020204" charset="-122"/>
            </a:endParaRPr>
          </a:p>
          <a:p>
            <a:pPr marL="285750" indent="-285750" algn="l">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sym typeface="+mn-ea"/>
              </a:rPr>
              <a:t>PnP</a:t>
            </a:r>
            <a:r>
              <a:rPr lang="zh-CN" altLang="en-US">
                <a:latin typeface="微软雅黑" panose="020B0503020204020204" charset="-122"/>
                <a:ea typeface="微软雅黑" panose="020B0503020204020204" charset="-122"/>
                <a:cs typeface="微软雅黑" panose="020B0503020204020204" charset="-122"/>
                <a:sym typeface="+mn-ea"/>
              </a:rPr>
              <a:t>算法介绍</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indent="-285750" algn="l">
              <a:buFont typeface="Arial" panose="020B0604020202020204" pitchFamily="34" charset="0"/>
              <a:buChar char="•"/>
            </a:pPr>
            <a:endParaRPr lang="zh-CN" altLang="en-US">
              <a:latin typeface="微软雅黑" panose="020B0503020204020204" charset="-122"/>
              <a:ea typeface="微软雅黑" panose="020B0503020204020204" charset="-122"/>
              <a:cs typeface="微软雅黑" panose="020B0503020204020204" charset="-122"/>
            </a:endParaRPr>
          </a:p>
          <a:p>
            <a:pPr marL="285750" indent="-285750" algn="l">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基于深度学习的一些经典算法</a:t>
            </a:r>
            <a:endParaRPr lang="zh-CN" altLang="en-US">
              <a:latin typeface="微软雅黑" panose="020B0503020204020204" charset="-122"/>
              <a:ea typeface="微软雅黑" panose="020B0503020204020204" charset="-122"/>
              <a:cs typeface="微软雅黑" panose="020B0503020204020204" charset="-122"/>
            </a:endParaRPr>
          </a:p>
          <a:p>
            <a:pPr algn="l"/>
            <a:endParaRPr lang="en-US" altLang="zh-CN" sz="1400">
              <a:latin typeface="微软雅黑" panose="020B0503020204020204" charset="-122"/>
              <a:ea typeface="微软雅黑" panose="020B0503020204020204" charset="-122"/>
              <a:cs typeface="微软雅黑" panose="020B0503020204020204" charset="-122"/>
            </a:endParaRPr>
          </a:p>
          <a:p>
            <a:pPr lvl="1" algn="l"/>
            <a:r>
              <a:rPr lang="en-US" altLang="zh-CN" sz="1400">
                <a:latin typeface="微软雅黑" panose="020B0503020204020204" charset="-122"/>
                <a:ea typeface="微软雅黑" panose="020B0503020204020204" charset="-122"/>
                <a:cs typeface="微软雅黑" panose="020B0503020204020204" charset="-122"/>
              </a:rPr>
              <a:t>PoseCNN: A Convolutional Neural Network for 6D Object Pose Estimation in Cluttered Scenes.</a:t>
            </a:r>
            <a:r>
              <a:rPr lang="en-US" altLang="zh-CN" sz="1400" i="1">
                <a:latin typeface="微软雅黑" panose="020B0503020204020204" charset="-122"/>
                <a:ea typeface="微软雅黑" panose="020B0503020204020204" charset="-122"/>
                <a:cs typeface="微软雅黑" panose="020B0503020204020204" charset="-122"/>
              </a:rPr>
              <a:t> C</a:t>
            </a:r>
            <a:r>
              <a:rPr lang="en-US" altLang="zh-CN" sz="1400" i="1">
                <a:latin typeface="微软雅黑" panose="020B0503020204020204" charset="-122"/>
                <a:ea typeface="微软雅黑" panose="020B0503020204020204" charset="-122"/>
                <a:cs typeface="微软雅黑" panose="020B0503020204020204" charset="-122"/>
              </a:rPr>
              <a:t>SS2018</a:t>
            </a:r>
            <a:endParaRPr lang="en-US" altLang="zh-CN" sz="1400">
              <a:latin typeface="微软雅黑" panose="020B0503020204020204" charset="-122"/>
              <a:ea typeface="微软雅黑" panose="020B0503020204020204" charset="-122"/>
              <a:cs typeface="微软雅黑" panose="020B0503020204020204" charset="-122"/>
            </a:endParaRPr>
          </a:p>
          <a:p>
            <a:pPr lvl="1" algn="l"/>
            <a:endParaRPr lang="en-US" altLang="zh-CN" sz="1400">
              <a:solidFill>
                <a:schemeClr val="accent6">
                  <a:lumMod val="50000"/>
                </a:schemeClr>
              </a:solidFill>
              <a:latin typeface="微软雅黑" panose="020B0503020204020204" charset="-122"/>
              <a:ea typeface="微软雅黑" panose="020B0503020204020204" charset="-122"/>
              <a:cs typeface="微软雅黑" panose="020B0503020204020204" charset="-122"/>
              <a:sym typeface="+mn-ea"/>
            </a:endParaRPr>
          </a:p>
          <a:p>
            <a:pPr lvl="1" algn="l"/>
            <a:r>
              <a:rPr lang="en-US" altLang="zh-CN" sz="1400">
                <a:solidFill>
                  <a:schemeClr val="tx1"/>
                </a:solidFill>
                <a:latin typeface="微软雅黑" panose="020B0503020204020204" charset="-122"/>
                <a:ea typeface="微软雅黑" panose="020B0503020204020204" charset="-122"/>
                <a:cs typeface="微软雅黑" panose="020B0503020204020204" charset="-122"/>
                <a:sym typeface="+mn-ea"/>
              </a:rPr>
              <a:t>Segmentation-driven 6D Object Pose Estimation. </a:t>
            </a:r>
            <a:r>
              <a:rPr lang="en-US" altLang="zh-CN" sz="1400" i="1">
                <a:solidFill>
                  <a:schemeClr val="tx1"/>
                </a:solidFill>
                <a:latin typeface="微软雅黑" panose="020B0503020204020204" charset="-122"/>
                <a:ea typeface="微软雅黑" panose="020B0503020204020204" charset="-122"/>
                <a:cs typeface="微软雅黑" panose="020B0503020204020204" charset="-122"/>
                <a:sym typeface="+mn-ea"/>
              </a:rPr>
              <a:t>CVPR2019</a:t>
            </a:r>
            <a:endParaRPr lang="en-US" altLang="zh-CN" sz="1400">
              <a:solidFill>
                <a:schemeClr val="tx1"/>
              </a:solidFill>
              <a:latin typeface="微软雅黑" panose="020B0503020204020204" charset="-122"/>
              <a:ea typeface="微软雅黑" panose="020B0503020204020204" charset="-122"/>
              <a:cs typeface="微软雅黑" panose="020B0503020204020204" charset="-122"/>
              <a:sym typeface="+mn-ea"/>
            </a:endParaRPr>
          </a:p>
          <a:p>
            <a:pPr lvl="1" algn="l"/>
            <a:endParaRPr lang="en-US" altLang="zh-CN" sz="1400">
              <a:solidFill>
                <a:schemeClr val="tx1"/>
              </a:solidFill>
              <a:latin typeface="微软雅黑" panose="020B0503020204020204" charset="-122"/>
              <a:ea typeface="微软雅黑" panose="020B0503020204020204" charset="-122"/>
              <a:cs typeface="微软雅黑" panose="020B0503020204020204" charset="-122"/>
              <a:sym typeface="+mn-ea"/>
            </a:endParaRPr>
          </a:p>
          <a:p>
            <a:pPr marL="0" lvl="1" indent="457200" algn="l"/>
            <a:r>
              <a:rPr lang="zh-CN" altLang="en-US" sz="1400">
                <a:latin typeface="微软雅黑" panose="020B0503020204020204" charset="-122"/>
                <a:ea typeface="微软雅黑" panose="020B0503020204020204" charset="-122"/>
                <a:cs typeface="微软雅黑" panose="020B0503020204020204" charset="-122"/>
                <a:sym typeface="+mn-ea"/>
              </a:rPr>
              <a:t>Single-Stage 6D Object Pose Estimation</a:t>
            </a:r>
            <a:r>
              <a:rPr lang="en-US" altLang="zh-CN" sz="1400">
                <a:latin typeface="微软雅黑" panose="020B0503020204020204" charset="-122"/>
                <a:ea typeface="微软雅黑" panose="020B0503020204020204" charset="-122"/>
                <a:cs typeface="微软雅黑" panose="020B0503020204020204" charset="-122"/>
                <a:sym typeface="+mn-ea"/>
              </a:rPr>
              <a:t>. </a:t>
            </a:r>
            <a:r>
              <a:rPr lang="en-US" altLang="zh-CN" sz="1400" i="1">
                <a:latin typeface="微软雅黑" panose="020B0503020204020204" charset="-122"/>
                <a:ea typeface="微软雅黑" panose="020B0503020204020204" charset="-122"/>
                <a:cs typeface="微软雅黑" panose="020B0503020204020204" charset="-122"/>
                <a:sym typeface="+mn-ea"/>
              </a:rPr>
              <a:t>CVPR2020</a:t>
            </a:r>
            <a:endParaRPr lang="zh-CN" altLang="en-US" sz="1400">
              <a:latin typeface="微软雅黑" panose="020B0503020204020204" charset="-122"/>
              <a:ea typeface="微软雅黑" panose="020B0503020204020204" charset="-122"/>
              <a:cs typeface="微软雅黑" panose="020B0503020204020204" charset="-122"/>
              <a:sym typeface="+mn-ea"/>
            </a:endParaRPr>
          </a:p>
          <a:p>
            <a:pPr lvl="1" algn="l"/>
            <a:endParaRPr lang="en-US" altLang="zh-CN" sz="1400">
              <a:solidFill>
                <a:schemeClr val="accent6">
                  <a:lumMod val="50000"/>
                </a:schemeClr>
              </a:solidFill>
              <a:latin typeface="微软雅黑" panose="020B0503020204020204" charset="-122"/>
              <a:ea typeface="微软雅黑" panose="020B0503020204020204" charset="-122"/>
              <a:cs typeface="微软雅黑" panose="020B0503020204020204" charset="-122"/>
              <a:sym typeface="+mn-ea"/>
            </a:endParaRPr>
          </a:p>
          <a:p>
            <a:pPr lvl="1" algn="l"/>
            <a:r>
              <a:rPr lang="zh-CN" altLang="en-US" sz="1400">
                <a:latin typeface="微软雅黑" panose="020B0503020204020204" charset="-122"/>
                <a:ea typeface="微软雅黑" panose="020B0503020204020204" charset="-122"/>
                <a:cs typeface="微软雅黑" panose="020B0503020204020204" charset="-122"/>
                <a:sym typeface="+mn-ea"/>
              </a:rPr>
              <a:t>EPOS: Estimating 6D Pose of Objects with Symmetries</a:t>
            </a:r>
            <a:r>
              <a:rPr lang="en-US" altLang="zh-CN" sz="1400">
                <a:latin typeface="微软雅黑" panose="020B0503020204020204" charset="-122"/>
                <a:ea typeface="微软雅黑" panose="020B0503020204020204" charset="-122"/>
                <a:cs typeface="微软雅黑" panose="020B0503020204020204" charset="-122"/>
                <a:sym typeface="+mn-ea"/>
              </a:rPr>
              <a:t>. </a:t>
            </a:r>
            <a:r>
              <a:rPr lang="en-US" altLang="zh-CN" sz="1400" i="1">
                <a:latin typeface="微软雅黑" panose="020B0503020204020204" charset="-122"/>
                <a:ea typeface="微软雅黑" panose="020B0503020204020204" charset="-122"/>
                <a:cs typeface="微软雅黑" panose="020B0503020204020204" charset="-122"/>
                <a:sym typeface="+mn-ea"/>
              </a:rPr>
              <a:t>CVPR2020</a:t>
            </a:r>
            <a:endParaRPr lang="en-US" altLang="zh-CN" sz="1400" i="1">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569595" y="907415"/>
            <a:ext cx="4006850" cy="0"/>
          </a:xfrm>
          <a:prstGeom prst="line">
            <a:avLst/>
          </a:prstGeom>
        </p:spPr>
        <p:style>
          <a:lnRef idx="1">
            <a:schemeClr val="dk1"/>
          </a:lnRef>
          <a:fillRef idx="0">
            <a:schemeClr val="dk1"/>
          </a:fillRef>
          <a:effectRef idx="0">
            <a:schemeClr val="dk1"/>
          </a:effectRef>
          <a:fontRef idx="minor">
            <a:schemeClr val="tx1"/>
          </a:fontRef>
        </p:style>
      </p:cxnSp>
      <p:cxnSp>
        <p:nvCxnSpPr>
          <p:cNvPr id="3" name="直接连接符 2"/>
          <p:cNvCxnSpPr/>
          <p:nvPr/>
        </p:nvCxnSpPr>
        <p:spPr>
          <a:xfrm>
            <a:off x="569595" y="907415"/>
            <a:ext cx="1461135"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图片 4" descr="1554131325257"/>
          <p:cNvPicPr>
            <a:picLocks noChangeAspect="1"/>
          </p:cNvPicPr>
          <p:nvPr/>
        </p:nvPicPr>
        <p:blipFill>
          <a:blip r:embed="rId1">
            <a:clrChange>
              <a:clrFrom>
                <a:srgbClr val="FEFEFE">
                  <a:alpha val="100000"/>
                </a:srgbClr>
              </a:clrFrom>
              <a:clrTo>
                <a:srgbClr val="FEFEFE">
                  <a:alpha val="100000"/>
                  <a:alpha val="0"/>
                </a:srgbClr>
              </a:clrTo>
            </a:clrChange>
          </a:blip>
          <a:stretch>
            <a:fillRect/>
          </a:stretch>
        </p:blipFill>
        <p:spPr>
          <a:xfrm>
            <a:off x="10283825" y="130810"/>
            <a:ext cx="1891665" cy="843280"/>
          </a:xfrm>
          <a:prstGeom prst="rect">
            <a:avLst/>
          </a:prstGeom>
        </p:spPr>
      </p:pic>
      <p:sp>
        <p:nvSpPr>
          <p:cNvPr id="17" name="标题 7"/>
          <p:cNvSpPr>
            <a:spLocks noGrp="1"/>
          </p:cNvSpPr>
          <p:nvPr/>
        </p:nvSpPr>
        <p:spPr>
          <a:xfrm>
            <a:off x="569595" y="289897"/>
            <a:ext cx="9035761" cy="617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charset="-122"/>
                <a:cs typeface="+mn-ea"/>
              </a:defRPr>
            </a:lvl1pPr>
          </a:lstStyle>
          <a:p>
            <a:r>
              <a:rPr lang="en-US" altLang="zh-CN" sz="1800">
                <a:solidFill>
                  <a:schemeClr val="accent6">
                    <a:lumMod val="50000"/>
                  </a:schemeClr>
                </a:solidFill>
                <a:latin typeface="微软雅黑" panose="020B0503020204020204" charset="-122"/>
              </a:rPr>
              <a:t>Object Pose Estimation</a:t>
            </a:r>
            <a:endParaRPr lang="en-US" altLang="zh-CN" sz="1800">
              <a:solidFill>
                <a:schemeClr val="accent6">
                  <a:lumMod val="50000"/>
                </a:schemeClr>
              </a:solidFill>
              <a:latin typeface="微软雅黑" panose="020B0503020204020204" charset="-122"/>
            </a:endParaRPr>
          </a:p>
        </p:txBody>
      </p:sp>
      <p:sp>
        <p:nvSpPr>
          <p:cNvPr id="11" name="文本框 10"/>
          <p:cNvSpPr txBox="1"/>
          <p:nvPr/>
        </p:nvSpPr>
        <p:spPr>
          <a:xfrm>
            <a:off x="569595" y="974090"/>
            <a:ext cx="1886585" cy="368300"/>
          </a:xfrm>
          <a:prstGeom prst="rect">
            <a:avLst/>
          </a:prstGeom>
          <a:noFill/>
        </p:spPr>
        <p:txBody>
          <a:bodyPr wrap="square" rtlCol="0">
            <a:spAutoFit/>
          </a:bodyPr>
          <a:p>
            <a:r>
              <a:rPr lang="en-US" altLang="zh-CN" b="1">
                <a:solidFill>
                  <a:schemeClr val="accent6">
                    <a:lumMod val="50000"/>
                  </a:schemeClr>
                </a:solidFill>
                <a:latin typeface="微软雅黑" panose="020B0503020204020204" charset="-122"/>
                <a:ea typeface="微软雅黑" panose="020B0503020204020204" charset="-122"/>
                <a:cs typeface="+mn-ea"/>
              </a:rPr>
              <a:t>methods</a:t>
            </a:r>
            <a:endParaRPr lang="en-US" altLang="zh-CN" b="1">
              <a:solidFill>
                <a:schemeClr val="accent6">
                  <a:lumMod val="50000"/>
                </a:schemeClr>
              </a:solidFill>
              <a:latin typeface="微软雅黑" panose="020B0503020204020204" charset="-122"/>
              <a:ea typeface="微软雅黑" panose="020B0503020204020204" charset="-122"/>
              <a:cs typeface="+mn-ea"/>
            </a:endParaRPr>
          </a:p>
        </p:txBody>
      </p:sp>
      <p:sp>
        <p:nvSpPr>
          <p:cNvPr id="4" name="文本框 3"/>
          <p:cNvSpPr txBox="1"/>
          <p:nvPr/>
        </p:nvSpPr>
        <p:spPr>
          <a:xfrm>
            <a:off x="5331460" y="3292475"/>
            <a:ext cx="1528445" cy="1476375"/>
          </a:xfrm>
          <a:prstGeom prst="rect">
            <a:avLst/>
          </a:prstGeom>
          <a:noFill/>
        </p:spPr>
        <p:txBody>
          <a:bodyPr wrap="square" rtlCol="0" anchor="t">
            <a:spAutoFit/>
          </a:bodyPr>
          <a:p>
            <a:pPr algn="ctr"/>
            <a:r>
              <a:rPr lang="zh-CN" altLang="en-US"/>
              <a:t>基于对应</a:t>
            </a:r>
            <a:endParaRPr lang="zh-CN" altLang="en-US"/>
          </a:p>
          <a:p>
            <a:pPr algn="ctr"/>
            <a:endParaRPr lang="zh-CN" altLang="en-US"/>
          </a:p>
          <a:p>
            <a:pPr algn="ctr"/>
            <a:r>
              <a:rPr lang="zh-CN" altLang="en-US"/>
              <a:t>基于模板</a:t>
            </a:r>
            <a:endParaRPr lang="zh-CN" altLang="en-US"/>
          </a:p>
          <a:p>
            <a:pPr algn="ctr"/>
            <a:endParaRPr lang="zh-CN" altLang="en-US"/>
          </a:p>
          <a:p>
            <a:pPr algn="ctr"/>
            <a:r>
              <a:rPr lang="zh-CN" altLang="en-US"/>
              <a:t>基于投票</a:t>
            </a:r>
            <a:endParaRPr lang="zh-CN" altLang="en-US"/>
          </a:p>
        </p:txBody>
      </p:sp>
      <p:sp>
        <p:nvSpPr>
          <p:cNvPr id="6" name="文本框 5"/>
          <p:cNvSpPr txBox="1"/>
          <p:nvPr/>
        </p:nvSpPr>
        <p:spPr>
          <a:xfrm>
            <a:off x="1158240" y="1737360"/>
            <a:ext cx="9876155" cy="368300"/>
          </a:xfrm>
          <a:prstGeom prst="rect">
            <a:avLst/>
          </a:prstGeom>
          <a:noFill/>
        </p:spPr>
        <p:txBody>
          <a:bodyPr wrap="square" rtlCol="0" anchor="t">
            <a:spAutoFit/>
          </a:bodyPr>
          <a:p>
            <a:pPr algn="ctr"/>
            <a:r>
              <a:rPr lang="zh-CN" altLang="en-US"/>
              <a:t>6D物体姿态估计，即从图像中估计出目标物体在三维空间中相对于相机的方位和朝向</a:t>
            </a:r>
            <a:endParaRPr lang="zh-CN" altLang="en-US"/>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COMMONDATA" val="eyJoZGlkIjoiM2JkZDU5MjgwNDEyYzBlOGI2NmNkMzVlMDI1N2UxNTAifQ=="/>
  <p:tag name="KSO_WPP_MARK_KEY" val="08ce6bd3-98bb-40be-a244-f73f7a3befef"/>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5015</Words>
  <Application>WPS 演示</Application>
  <PresentationFormat>宽屏</PresentationFormat>
  <Paragraphs>410</Paragraphs>
  <Slides>45</Slides>
  <Notes>17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45</vt:i4>
      </vt:variant>
    </vt:vector>
  </HeadingPairs>
  <TitlesOfParts>
    <vt:vector size="56" baseType="lpstr">
      <vt:lpstr>Arial</vt:lpstr>
      <vt:lpstr>宋体</vt:lpstr>
      <vt:lpstr>Wingdings</vt:lpstr>
      <vt:lpstr>Wingdings</vt:lpstr>
      <vt:lpstr>微软雅黑</vt:lpstr>
      <vt:lpstr>Cambria Math</vt:lpstr>
      <vt:lpstr>Arial Unicode MS</vt:lpstr>
      <vt:lpstr>Calibri</vt:lpstr>
      <vt:lpstr>MS Mincho</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zhiyi</dc:creator>
  <cp:lastModifiedBy>烟火里的尘埃</cp:lastModifiedBy>
  <cp:revision>227</cp:revision>
  <dcterms:created xsi:type="dcterms:W3CDTF">2019-06-19T02:08:00Z</dcterms:created>
  <dcterms:modified xsi:type="dcterms:W3CDTF">2023-04-03T02:42:26Z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1C15A11082FF4CECBFE47F113796EEBD_13</vt:lpwstr>
  </property>
</Properties>
</file>